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6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s/slide48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slideLayouts/slideLayout6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92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93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109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6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6" r:id="rId11"/>
    <p:sldId id="317" r:id="rId12"/>
    <p:sldId id="297" r:id="rId13"/>
    <p:sldId id="261" r:id="rId14"/>
    <p:sldId id="257" r:id="rId15"/>
    <p:sldId id="259" r:id="rId16"/>
    <p:sldId id="271" r:id="rId17"/>
    <p:sldId id="263" r:id="rId18"/>
    <p:sldId id="260" r:id="rId19"/>
    <p:sldId id="265" r:id="rId20"/>
    <p:sldId id="266" r:id="rId21"/>
    <p:sldId id="267" r:id="rId22"/>
    <p:sldId id="264" r:id="rId23"/>
    <p:sldId id="262" r:id="rId24"/>
    <p:sldId id="268" r:id="rId25"/>
    <p:sldId id="278" r:id="rId26"/>
    <p:sldId id="311" r:id="rId27"/>
    <p:sldId id="312" r:id="rId28"/>
    <p:sldId id="313" r:id="rId29"/>
    <p:sldId id="314" r:id="rId30"/>
    <p:sldId id="304" r:id="rId31"/>
    <p:sldId id="310" r:id="rId32"/>
    <p:sldId id="270" r:id="rId33"/>
    <p:sldId id="309" r:id="rId34"/>
    <p:sldId id="306" r:id="rId35"/>
    <p:sldId id="308" r:id="rId36"/>
    <p:sldId id="316" r:id="rId37"/>
    <p:sldId id="295" r:id="rId38"/>
    <p:sldId id="296" r:id="rId39"/>
    <p:sldId id="272" r:id="rId40"/>
    <p:sldId id="273" r:id="rId41"/>
    <p:sldId id="274" r:id="rId42"/>
    <p:sldId id="275" r:id="rId43"/>
    <p:sldId id="276" r:id="rId44"/>
    <p:sldId id="305" r:id="rId45"/>
    <p:sldId id="277" r:id="rId46"/>
    <p:sldId id="279" r:id="rId47"/>
    <p:sldId id="280" r:id="rId48"/>
    <p:sldId id="29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1" r:id="rId59"/>
    <p:sldId id="292" r:id="rId60"/>
    <p:sldId id="293" r:id="rId61"/>
    <p:sldId id="294" r:id="rId62"/>
    <p:sldId id="302" r:id="rId63"/>
    <p:sldId id="318" r:id="rId64"/>
    <p:sldId id="31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70" Type="http://schemas.openxmlformats.org/officeDocument/2006/relationships/tableStyles" Target="tableStyle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000" indent="0" algn="ctr">
              <a:buNone/>
              <a:defRPr/>
            </a:lvl2pPr>
            <a:lvl3pPr marL="384000" indent="0" algn="ctr">
              <a:buNone/>
              <a:defRPr/>
            </a:lvl3pPr>
            <a:lvl4pPr marL="575994" indent="0" algn="ctr">
              <a:buNone/>
              <a:defRPr/>
            </a:lvl4pPr>
            <a:lvl5pPr marL="767994" indent="0" algn="ctr">
              <a:buNone/>
              <a:defRPr/>
            </a:lvl5pPr>
            <a:lvl6pPr marL="959994" indent="0" algn="ctr">
              <a:buNone/>
              <a:defRPr/>
            </a:lvl6pPr>
            <a:lvl7pPr marL="1151994" indent="0" algn="ctr">
              <a:buNone/>
              <a:defRPr/>
            </a:lvl7pPr>
            <a:lvl8pPr marL="1343992" indent="0" algn="ctr">
              <a:buNone/>
              <a:defRPr/>
            </a:lvl8pPr>
            <a:lvl9pPr marL="15359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5" y="209550"/>
            <a:ext cx="8405813" cy="9334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419600"/>
          </a:xfrm>
        </p:spPr>
        <p:txBody>
          <a:bodyPr/>
          <a:lstStyle>
            <a:lvl1pPr marL="338138" indent="-279400">
              <a:buFont typeface="Wingdings" pitchFamily="2" charset="2"/>
              <a:buChar char="§"/>
              <a:tabLst/>
              <a:defRPr sz="3200"/>
            </a:lvl1pPr>
            <a:lvl2pPr marL="515938" indent="-279400"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None/>
              <a:defRPr sz="2400"/>
            </a:lvl3pPr>
            <a:lvl4pPr>
              <a:buFont typeface="Wingdings" pitchFamily="2" charset="2"/>
              <a:buChar char="§"/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6"/>
            <a:ext cx="7772400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92000" indent="0">
              <a:buNone/>
              <a:defRPr sz="800"/>
            </a:lvl2pPr>
            <a:lvl3pPr marL="384000" indent="0">
              <a:buNone/>
              <a:defRPr sz="700"/>
            </a:lvl3pPr>
            <a:lvl4pPr marL="575994" indent="0">
              <a:buNone/>
              <a:defRPr sz="600"/>
            </a:lvl4pPr>
            <a:lvl5pPr marL="767994" indent="0">
              <a:buNone/>
              <a:defRPr sz="600"/>
            </a:lvl5pPr>
            <a:lvl6pPr marL="959994" indent="0">
              <a:buNone/>
              <a:defRPr sz="600"/>
            </a:lvl6pPr>
            <a:lvl7pPr marL="1151994" indent="0">
              <a:buNone/>
              <a:defRPr sz="600"/>
            </a:lvl7pPr>
            <a:lvl8pPr marL="1343992" indent="0">
              <a:buNone/>
              <a:defRPr sz="600"/>
            </a:lvl8pPr>
            <a:lvl9pPr marL="15359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6" y="787400"/>
            <a:ext cx="4174331" cy="531495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387" y="787400"/>
            <a:ext cx="4174331" cy="531495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00" indent="0">
              <a:buNone/>
              <a:defRPr sz="800" b="1"/>
            </a:lvl2pPr>
            <a:lvl3pPr marL="384000" indent="0">
              <a:buNone/>
              <a:defRPr sz="800" b="1"/>
            </a:lvl3pPr>
            <a:lvl4pPr marL="575994" indent="0">
              <a:buNone/>
              <a:defRPr sz="700" b="1"/>
            </a:lvl4pPr>
            <a:lvl5pPr marL="767994" indent="0">
              <a:buNone/>
              <a:defRPr sz="700" b="1"/>
            </a:lvl5pPr>
            <a:lvl6pPr marL="959994" indent="0">
              <a:buNone/>
              <a:defRPr sz="700" b="1"/>
            </a:lvl6pPr>
            <a:lvl7pPr marL="1151994" indent="0">
              <a:buNone/>
              <a:defRPr sz="700" b="1"/>
            </a:lvl7pPr>
            <a:lvl8pPr marL="1343992" indent="0">
              <a:buNone/>
              <a:defRPr sz="700" b="1"/>
            </a:lvl8pPr>
            <a:lvl9pPr marL="1535988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00" indent="0">
              <a:buNone/>
              <a:defRPr sz="800" b="1"/>
            </a:lvl2pPr>
            <a:lvl3pPr marL="384000" indent="0">
              <a:buNone/>
              <a:defRPr sz="800" b="1"/>
            </a:lvl3pPr>
            <a:lvl4pPr marL="575994" indent="0">
              <a:buNone/>
              <a:defRPr sz="700" b="1"/>
            </a:lvl4pPr>
            <a:lvl5pPr marL="767994" indent="0">
              <a:buNone/>
              <a:defRPr sz="700" b="1"/>
            </a:lvl5pPr>
            <a:lvl6pPr marL="959994" indent="0">
              <a:buNone/>
              <a:defRPr sz="700" b="1"/>
            </a:lvl6pPr>
            <a:lvl7pPr marL="1151994" indent="0">
              <a:buNone/>
              <a:defRPr sz="700" b="1"/>
            </a:lvl7pPr>
            <a:lvl8pPr marL="1343992" indent="0">
              <a:buNone/>
              <a:defRPr sz="700" b="1"/>
            </a:lvl8pPr>
            <a:lvl9pPr marL="1535988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6"/>
            <a:ext cx="5111948" cy="5853113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114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2000" indent="0">
              <a:buNone/>
              <a:defRPr sz="500"/>
            </a:lvl2pPr>
            <a:lvl3pPr marL="384000" indent="0">
              <a:buNone/>
              <a:defRPr sz="400"/>
            </a:lvl3pPr>
            <a:lvl4pPr marL="575994" indent="0">
              <a:buNone/>
              <a:defRPr sz="400"/>
            </a:lvl4pPr>
            <a:lvl5pPr marL="767994" indent="0">
              <a:buNone/>
              <a:defRPr sz="400"/>
            </a:lvl5pPr>
            <a:lvl6pPr marL="959994" indent="0">
              <a:buNone/>
              <a:defRPr sz="400"/>
            </a:lvl6pPr>
            <a:lvl7pPr marL="1151994" indent="0">
              <a:buNone/>
              <a:defRPr sz="400"/>
            </a:lvl7pPr>
            <a:lvl8pPr marL="1343992" indent="0">
              <a:buNone/>
              <a:defRPr sz="400"/>
            </a:lvl8pPr>
            <a:lvl9pPr marL="1535988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92000" indent="0">
              <a:buNone/>
              <a:defRPr sz="1200"/>
            </a:lvl2pPr>
            <a:lvl3pPr marL="384000" indent="0">
              <a:buNone/>
              <a:defRPr sz="1000"/>
            </a:lvl3pPr>
            <a:lvl4pPr marL="575994" indent="0">
              <a:buNone/>
              <a:defRPr sz="800"/>
            </a:lvl4pPr>
            <a:lvl5pPr marL="767994" indent="0">
              <a:buNone/>
              <a:defRPr sz="800"/>
            </a:lvl5pPr>
            <a:lvl6pPr marL="959994" indent="0">
              <a:buNone/>
              <a:defRPr sz="800"/>
            </a:lvl6pPr>
            <a:lvl7pPr marL="1151994" indent="0">
              <a:buNone/>
              <a:defRPr sz="800"/>
            </a:lvl7pPr>
            <a:lvl8pPr marL="1343992" indent="0">
              <a:buNone/>
              <a:defRPr sz="800"/>
            </a:lvl8pPr>
            <a:lvl9pPr marL="1535988" indent="0">
              <a:buNone/>
              <a:defRPr sz="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4"/>
            <a:ext cx="5486400" cy="804863"/>
          </a:xfrm>
        </p:spPr>
        <p:txBody>
          <a:bodyPr/>
          <a:lstStyle>
            <a:lvl1pPr marL="0" indent="0">
              <a:buNone/>
              <a:defRPr sz="600"/>
            </a:lvl1pPr>
            <a:lvl2pPr marL="192000" indent="0">
              <a:buNone/>
              <a:defRPr sz="500"/>
            </a:lvl2pPr>
            <a:lvl3pPr marL="384000" indent="0">
              <a:buNone/>
              <a:defRPr sz="400"/>
            </a:lvl3pPr>
            <a:lvl4pPr marL="575994" indent="0">
              <a:buNone/>
              <a:defRPr sz="400"/>
            </a:lvl4pPr>
            <a:lvl5pPr marL="767994" indent="0">
              <a:buNone/>
              <a:defRPr sz="400"/>
            </a:lvl5pPr>
            <a:lvl6pPr marL="959994" indent="0">
              <a:buNone/>
              <a:defRPr sz="400"/>
            </a:lvl6pPr>
            <a:lvl7pPr marL="1151994" indent="0">
              <a:buNone/>
              <a:defRPr sz="400"/>
            </a:lvl7pPr>
            <a:lvl8pPr marL="1343992" indent="0">
              <a:buNone/>
              <a:defRPr sz="400"/>
            </a:lvl8pPr>
            <a:lvl9pPr marL="1535988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6289" y="1187649"/>
            <a:ext cx="1294805" cy="44737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75" y="1187649"/>
            <a:ext cx="3777258" cy="44737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7266" y="82550"/>
            <a:ext cx="2101453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2550"/>
            <a:ext cx="6247209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173" y="910828"/>
            <a:ext cx="4290715" cy="530423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44" y="910828"/>
            <a:ext cx="4290715" cy="530423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612" y="214313"/>
            <a:ext cx="2172146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174" y="214313"/>
            <a:ext cx="6409283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5087" y="3366492"/>
            <a:ext cx="2567285" cy="22502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9527" y="3366492"/>
            <a:ext cx="2567285" cy="22502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4148" y="1205508"/>
            <a:ext cx="1312664" cy="44112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56" y="1205508"/>
            <a:ext cx="3830836" cy="44112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384" y="910828"/>
            <a:ext cx="4281785" cy="530423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324" y="910828"/>
            <a:ext cx="4281785" cy="530423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75" y="3357563"/>
            <a:ext cx="2536031" cy="23038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063" y="3357563"/>
            <a:ext cx="2536031" cy="23038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78594"/>
            <a:ext cx="2169914" cy="60364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383" y="178594"/>
            <a:ext cx="6402586" cy="60364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024" indent="0" algn="ctr">
              <a:buNone/>
              <a:defRPr/>
            </a:lvl2pPr>
            <a:lvl3pPr marL="384048" indent="0" algn="ctr">
              <a:buNone/>
              <a:defRPr/>
            </a:lvl3pPr>
            <a:lvl4pPr marL="576072" indent="0" algn="ctr">
              <a:buNone/>
              <a:defRPr/>
            </a:lvl4pPr>
            <a:lvl5pPr marL="768096" indent="0" algn="ctr">
              <a:buNone/>
              <a:defRPr/>
            </a:lvl5pPr>
            <a:lvl6pPr marL="960120" indent="0" algn="ctr">
              <a:buNone/>
              <a:defRPr/>
            </a:lvl6pPr>
            <a:lvl7pPr marL="1152144" indent="0" algn="ctr">
              <a:buNone/>
              <a:defRPr/>
            </a:lvl7pPr>
            <a:lvl8pPr marL="1344168" indent="0" algn="ctr">
              <a:buNone/>
              <a:defRPr/>
            </a:lvl8pPr>
            <a:lvl9pPr marL="15361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92024" indent="0">
              <a:buNone/>
              <a:defRPr sz="800"/>
            </a:lvl2pPr>
            <a:lvl3pPr marL="384048" indent="0">
              <a:buNone/>
              <a:defRPr sz="700"/>
            </a:lvl3pPr>
            <a:lvl4pPr marL="576072" indent="0">
              <a:buNone/>
              <a:defRPr sz="600"/>
            </a:lvl4pPr>
            <a:lvl5pPr marL="768096" indent="0">
              <a:buNone/>
              <a:defRPr sz="600"/>
            </a:lvl5pPr>
            <a:lvl6pPr marL="960120" indent="0">
              <a:buNone/>
              <a:defRPr sz="600"/>
            </a:lvl6pPr>
            <a:lvl7pPr marL="1152144" indent="0">
              <a:buNone/>
              <a:defRPr sz="600"/>
            </a:lvl7pPr>
            <a:lvl8pPr marL="1344168" indent="0">
              <a:buNone/>
              <a:defRPr sz="600"/>
            </a:lvl8pPr>
            <a:lvl9pPr marL="153619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1838" y="3708400"/>
            <a:ext cx="2507456" cy="29845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444" y="3708400"/>
            <a:ext cx="2507456" cy="29845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0"/>
            <a:ext cx="5111948" cy="5853113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114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600"/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884" y="292100"/>
            <a:ext cx="1268016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1838" y="292100"/>
            <a:ext cx="3746897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016" indent="0" algn="ctr">
              <a:buNone/>
              <a:defRPr/>
            </a:lvl2pPr>
            <a:lvl3pPr marL="384032" indent="0" algn="ctr">
              <a:buNone/>
              <a:defRPr/>
            </a:lvl3pPr>
            <a:lvl4pPr marL="576046" indent="0" algn="ctr">
              <a:buNone/>
              <a:defRPr/>
            </a:lvl4pPr>
            <a:lvl5pPr marL="768062" indent="0" algn="ctr">
              <a:buNone/>
              <a:defRPr/>
            </a:lvl5pPr>
            <a:lvl6pPr marL="960078" indent="0" algn="ctr">
              <a:buNone/>
              <a:defRPr/>
            </a:lvl6pPr>
            <a:lvl7pPr marL="1152094" indent="0" algn="ctr">
              <a:buNone/>
              <a:defRPr/>
            </a:lvl7pPr>
            <a:lvl8pPr marL="1344110" indent="0" algn="ctr">
              <a:buNone/>
              <a:defRPr/>
            </a:lvl8pPr>
            <a:lvl9pPr marL="15361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2"/>
            <a:ext cx="7772400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92016" indent="0">
              <a:buNone/>
              <a:defRPr sz="800"/>
            </a:lvl2pPr>
            <a:lvl3pPr marL="384032" indent="0">
              <a:buNone/>
              <a:defRPr sz="700"/>
            </a:lvl3pPr>
            <a:lvl4pPr marL="576046" indent="0">
              <a:buNone/>
              <a:defRPr sz="600"/>
            </a:lvl4pPr>
            <a:lvl5pPr marL="768062" indent="0">
              <a:buNone/>
              <a:defRPr sz="600"/>
            </a:lvl5pPr>
            <a:lvl6pPr marL="960078" indent="0">
              <a:buNone/>
              <a:defRPr sz="600"/>
            </a:lvl6pPr>
            <a:lvl7pPr marL="1152094" indent="0">
              <a:buNone/>
              <a:defRPr sz="600"/>
            </a:lvl7pPr>
            <a:lvl8pPr marL="1344110" indent="0">
              <a:buNone/>
              <a:defRPr sz="600"/>
            </a:lvl8pPr>
            <a:lvl9pPr marL="153612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1838" y="3708400"/>
            <a:ext cx="2507456" cy="29845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444" y="3708400"/>
            <a:ext cx="2507456" cy="29845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2"/>
            <a:ext cx="5111948" cy="5853113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114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92016" indent="0">
              <a:buNone/>
              <a:defRPr sz="1200"/>
            </a:lvl2pPr>
            <a:lvl3pPr marL="384032" indent="0">
              <a:buNone/>
              <a:defRPr sz="1000"/>
            </a:lvl3pPr>
            <a:lvl4pPr marL="576046" indent="0">
              <a:buNone/>
              <a:defRPr sz="800"/>
            </a:lvl4pPr>
            <a:lvl5pPr marL="768062" indent="0">
              <a:buNone/>
              <a:defRPr sz="800"/>
            </a:lvl5pPr>
            <a:lvl6pPr marL="960078" indent="0">
              <a:buNone/>
              <a:defRPr sz="800"/>
            </a:lvl6pPr>
            <a:lvl7pPr marL="1152094" indent="0">
              <a:buNone/>
              <a:defRPr sz="800"/>
            </a:lvl7pPr>
            <a:lvl8pPr marL="1344110" indent="0">
              <a:buNone/>
              <a:defRPr sz="800"/>
            </a:lvl8pPr>
            <a:lvl9pPr marL="1536124" indent="0">
              <a:buNone/>
              <a:defRPr sz="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0"/>
            <a:ext cx="5486400" cy="804863"/>
          </a:xfrm>
        </p:spPr>
        <p:txBody>
          <a:bodyPr/>
          <a:lstStyle>
            <a:lvl1pPr marL="0" indent="0">
              <a:buNone/>
              <a:defRPr sz="600"/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884" y="292100"/>
            <a:ext cx="1268016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1840" y="292100"/>
            <a:ext cx="3746897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012" indent="0" algn="ctr">
              <a:buNone/>
              <a:defRPr/>
            </a:lvl2pPr>
            <a:lvl3pPr marL="384024" indent="0" algn="ctr">
              <a:buNone/>
              <a:defRPr/>
            </a:lvl3pPr>
            <a:lvl4pPr marL="576033" indent="0" algn="ctr">
              <a:buNone/>
              <a:defRPr/>
            </a:lvl4pPr>
            <a:lvl5pPr marL="768045" indent="0" algn="ctr">
              <a:buNone/>
              <a:defRPr/>
            </a:lvl5pPr>
            <a:lvl6pPr marL="960057" indent="0" algn="ctr">
              <a:buNone/>
              <a:defRPr/>
            </a:lvl6pPr>
            <a:lvl7pPr marL="1152069" indent="0" algn="ctr">
              <a:buNone/>
              <a:defRPr/>
            </a:lvl7pPr>
            <a:lvl8pPr marL="1344080" indent="0" algn="ctr">
              <a:buNone/>
              <a:defRPr/>
            </a:lvl8pPr>
            <a:lvl9pPr marL="15360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3"/>
            <a:ext cx="7772400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92012" indent="0">
              <a:buNone/>
              <a:defRPr sz="800"/>
            </a:lvl2pPr>
            <a:lvl3pPr marL="384024" indent="0">
              <a:buNone/>
              <a:defRPr sz="700"/>
            </a:lvl3pPr>
            <a:lvl4pPr marL="576033" indent="0">
              <a:buNone/>
              <a:defRPr sz="600"/>
            </a:lvl4pPr>
            <a:lvl5pPr marL="768045" indent="0">
              <a:buNone/>
              <a:defRPr sz="600"/>
            </a:lvl5pPr>
            <a:lvl6pPr marL="960057" indent="0">
              <a:buNone/>
              <a:defRPr sz="600"/>
            </a:lvl6pPr>
            <a:lvl7pPr marL="1152069" indent="0">
              <a:buNone/>
              <a:defRPr sz="600"/>
            </a:lvl7pPr>
            <a:lvl8pPr marL="1344080" indent="0">
              <a:buNone/>
              <a:defRPr sz="600"/>
            </a:lvl8pPr>
            <a:lvl9pPr marL="153609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787400"/>
            <a:ext cx="4174331" cy="531495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384" y="787400"/>
            <a:ext cx="4174331" cy="531495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2" indent="0">
              <a:buNone/>
              <a:defRPr sz="800" b="1"/>
            </a:lvl2pPr>
            <a:lvl3pPr marL="384024" indent="0">
              <a:buNone/>
              <a:defRPr sz="800" b="1"/>
            </a:lvl3pPr>
            <a:lvl4pPr marL="576033" indent="0">
              <a:buNone/>
              <a:defRPr sz="700" b="1"/>
            </a:lvl4pPr>
            <a:lvl5pPr marL="768045" indent="0">
              <a:buNone/>
              <a:defRPr sz="700" b="1"/>
            </a:lvl5pPr>
            <a:lvl6pPr marL="960057" indent="0">
              <a:buNone/>
              <a:defRPr sz="700" b="1"/>
            </a:lvl6pPr>
            <a:lvl7pPr marL="1152069" indent="0">
              <a:buNone/>
              <a:defRPr sz="700" b="1"/>
            </a:lvl7pPr>
            <a:lvl8pPr marL="1344080" indent="0">
              <a:buNone/>
              <a:defRPr sz="700" b="1"/>
            </a:lvl8pPr>
            <a:lvl9pPr marL="1536090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2" indent="0">
              <a:buNone/>
              <a:defRPr sz="800" b="1"/>
            </a:lvl2pPr>
            <a:lvl3pPr marL="384024" indent="0">
              <a:buNone/>
              <a:defRPr sz="800" b="1"/>
            </a:lvl3pPr>
            <a:lvl4pPr marL="576033" indent="0">
              <a:buNone/>
              <a:defRPr sz="700" b="1"/>
            </a:lvl4pPr>
            <a:lvl5pPr marL="768045" indent="0">
              <a:buNone/>
              <a:defRPr sz="700" b="1"/>
            </a:lvl5pPr>
            <a:lvl6pPr marL="960057" indent="0">
              <a:buNone/>
              <a:defRPr sz="700" b="1"/>
            </a:lvl6pPr>
            <a:lvl7pPr marL="1152069" indent="0">
              <a:buNone/>
              <a:defRPr sz="700" b="1"/>
            </a:lvl7pPr>
            <a:lvl8pPr marL="1344080" indent="0">
              <a:buNone/>
              <a:defRPr sz="700" b="1"/>
            </a:lvl8pPr>
            <a:lvl9pPr marL="1536090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3"/>
            <a:ext cx="5111948" cy="5853113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114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2012" indent="0">
              <a:buNone/>
              <a:defRPr sz="500"/>
            </a:lvl2pPr>
            <a:lvl3pPr marL="384024" indent="0">
              <a:buNone/>
              <a:defRPr sz="400"/>
            </a:lvl3pPr>
            <a:lvl4pPr marL="576033" indent="0">
              <a:buNone/>
              <a:defRPr sz="400"/>
            </a:lvl4pPr>
            <a:lvl5pPr marL="768045" indent="0">
              <a:buNone/>
              <a:defRPr sz="400"/>
            </a:lvl5pPr>
            <a:lvl6pPr marL="960057" indent="0">
              <a:buNone/>
              <a:defRPr sz="400"/>
            </a:lvl6pPr>
            <a:lvl7pPr marL="1152069" indent="0">
              <a:buNone/>
              <a:defRPr sz="400"/>
            </a:lvl7pPr>
            <a:lvl8pPr marL="1344080" indent="0">
              <a:buNone/>
              <a:defRPr sz="400"/>
            </a:lvl8pPr>
            <a:lvl9pPr marL="153609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92012" indent="0">
              <a:buNone/>
              <a:defRPr sz="1200"/>
            </a:lvl2pPr>
            <a:lvl3pPr marL="384024" indent="0">
              <a:buNone/>
              <a:defRPr sz="1000"/>
            </a:lvl3pPr>
            <a:lvl4pPr marL="576033" indent="0">
              <a:buNone/>
              <a:defRPr sz="800"/>
            </a:lvl4pPr>
            <a:lvl5pPr marL="768045" indent="0">
              <a:buNone/>
              <a:defRPr sz="800"/>
            </a:lvl5pPr>
            <a:lvl6pPr marL="960057" indent="0">
              <a:buNone/>
              <a:defRPr sz="800"/>
            </a:lvl6pPr>
            <a:lvl7pPr marL="1152069" indent="0">
              <a:buNone/>
              <a:defRPr sz="800"/>
            </a:lvl7pPr>
            <a:lvl8pPr marL="1344080" indent="0">
              <a:buNone/>
              <a:defRPr sz="800"/>
            </a:lvl8pPr>
            <a:lvl9pPr marL="1536090" indent="0">
              <a:buNone/>
              <a:defRPr sz="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1"/>
            <a:ext cx="5486400" cy="804863"/>
          </a:xfrm>
        </p:spPr>
        <p:txBody>
          <a:bodyPr/>
          <a:lstStyle>
            <a:lvl1pPr marL="0" indent="0">
              <a:buNone/>
              <a:defRPr sz="600"/>
            </a:lvl1pPr>
            <a:lvl2pPr marL="192012" indent="0">
              <a:buNone/>
              <a:defRPr sz="500"/>
            </a:lvl2pPr>
            <a:lvl3pPr marL="384024" indent="0">
              <a:buNone/>
              <a:defRPr sz="400"/>
            </a:lvl3pPr>
            <a:lvl4pPr marL="576033" indent="0">
              <a:buNone/>
              <a:defRPr sz="400"/>
            </a:lvl4pPr>
            <a:lvl5pPr marL="768045" indent="0">
              <a:buNone/>
              <a:defRPr sz="400"/>
            </a:lvl5pPr>
            <a:lvl6pPr marL="960057" indent="0">
              <a:buNone/>
              <a:defRPr sz="400"/>
            </a:lvl6pPr>
            <a:lvl7pPr marL="1152069" indent="0">
              <a:buNone/>
              <a:defRPr sz="400"/>
            </a:lvl7pPr>
            <a:lvl8pPr marL="1344080" indent="0">
              <a:buNone/>
              <a:defRPr sz="400"/>
            </a:lvl8pPr>
            <a:lvl9pPr marL="153609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7263" y="82550"/>
            <a:ext cx="2101453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2550"/>
            <a:ext cx="6247209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008" indent="0" algn="ctr">
              <a:buNone/>
              <a:defRPr/>
            </a:lvl2pPr>
            <a:lvl3pPr marL="384016" indent="0" algn="ctr">
              <a:buNone/>
              <a:defRPr/>
            </a:lvl3pPr>
            <a:lvl4pPr marL="576020" indent="0" algn="ctr">
              <a:buNone/>
              <a:defRPr/>
            </a:lvl4pPr>
            <a:lvl5pPr marL="768028" indent="0" algn="ctr">
              <a:buNone/>
              <a:defRPr/>
            </a:lvl5pPr>
            <a:lvl6pPr marL="960036" indent="0" algn="ctr">
              <a:buNone/>
              <a:defRPr/>
            </a:lvl6pPr>
            <a:lvl7pPr marL="1152044" indent="0" algn="ctr">
              <a:buNone/>
              <a:defRPr/>
            </a:lvl7pPr>
            <a:lvl8pPr marL="1344050" indent="0" algn="ctr">
              <a:buNone/>
              <a:defRPr/>
            </a:lvl8pPr>
            <a:lvl9pPr marL="153605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4"/>
            <a:ext cx="7772400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92008" indent="0">
              <a:buNone/>
              <a:defRPr sz="800"/>
            </a:lvl2pPr>
            <a:lvl3pPr marL="384016" indent="0">
              <a:buNone/>
              <a:defRPr sz="700"/>
            </a:lvl3pPr>
            <a:lvl4pPr marL="576020" indent="0">
              <a:buNone/>
              <a:defRPr sz="600"/>
            </a:lvl4pPr>
            <a:lvl5pPr marL="768028" indent="0">
              <a:buNone/>
              <a:defRPr sz="600"/>
            </a:lvl5pPr>
            <a:lvl6pPr marL="960036" indent="0">
              <a:buNone/>
              <a:defRPr sz="600"/>
            </a:lvl6pPr>
            <a:lvl7pPr marL="1152044" indent="0">
              <a:buNone/>
              <a:defRPr sz="600"/>
            </a:lvl7pPr>
            <a:lvl8pPr marL="1344050" indent="0">
              <a:buNone/>
              <a:defRPr sz="600"/>
            </a:lvl8pPr>
            <a:lvl9pPr marL="153605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1838" y="3708400"/>
            <a:ext cx="2507456" cy="29845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444" y="3708400"/>
            <a:ext cx="2507456" cy="29845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08" indent="0">
              <a:buNone/>
              <a:defRPr sz="800" b="1"/>
            </a:lvl2pPr>
            <a:lvl3pPr marL="384016" indent="0">
              <a:buNone/>
              <a:defRPr sz="800" b="1"/>
            </a:lvl3pPr>
            <a:lvl4pPr marL="576020" indent="0">
              <a:buNone/>
              <a:defRPr sz="700" b="1"/>
            </a:lvl4pPr>
            <a:lvl5pPr marL="768028" indent="0">
              <a:buNone/>
              <a:defRPr sz="700" b="1"/>
            </a:lvl5pPr>
            <a:lvl6pPr marL="960036" indent="0">
              <a:buNone/>
              <a:defRPr sz="700" b="1"/>
            </a:lvl6pPr>
            <a:lvl7pPr marL="1152044" indent="0">
              <a:buNone/>
              <a:defRPr sz="700" b="1"/>
            </a:lvl7pPr>
            <a:lvl8pPr marL="1344050" indent="0">
              <a:buNone/>
              <a:defRPr sz="700" b="1"/>
            </a:lvl8pPr>
            <a:lvl9pPr marL="1536056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08" indent="0">
              <a:buNone/>
              <a:defRPr sz="800" b="1"/>
            </a:lvl2pPr>
            <a:lvl3pPr marL="384016" indent="0">
              <a:buNone/>
              <a:defRPr sz="800" b="1"/>
            </a:lvl3pPr>
            <a:lvl4pPr marL="576020" indent="0">
              <a:buNone/>
              <a:defRPr sz="700" b="1"/>
            </a:lvl4pPr>
            <a:lvl5pPr marL="768028" indent="0">
              <a:buNone/>
              <a:defRPr sz="700" b="1"/>
            </a:lvl5pPr>
            <a:lvl6pPr marL="960036" indent="0">
              <a:buNone/>
              <a:defRPr sz="700" b="1"/>
            </a:lvl6pPr>
            <a:lvl7pPr marL="1152044" indent="0">
              <a:buNone/>
              <a:defRPr sz="700" b="1"/>
            </a:lvl7pPr>
            <a:lvl8pPr marL="1344050" indent="0">
              <a:buNone/>
              <a:defRPr sz="700" b="1"/>
            </a:lvl8pPr>
            <a:lvl9pPr marL="1536056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4"/>
            <a:ext cx="5111948" cy="5853113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114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2008" indent="0">
              <a:buNone/>
              <a:defRPr sz="500"/>
            </a:lvl2pPr>
            <a:lvl3pPr marL="384016" indent="0">
              <a:buNone/>
              <a:defRPr sz="400"/>
            </a:lvl3pPr>
            <a:lvl4pPr marL="576020" indent="0">
              <a:buNone/>
              <a:defRPr sz="400"/>
            </a:lvl4pPr>
            <a:lvl5pPr marL="768028" indent="0">
              <a:buNone/>
              <a:defRPr sz="400"/>
            </a:lvl5pPr>
            <a:lvl6pPr marL="960036" indent="0">
              <a:buNone/>
              <a:defRPr sz="400"/>
            </a:lvl6pPr>
            <a:lvl7pPr marL="1152044" indent="0">
              <a:buNone/>
              <a:defRPr sz="400"/>
            </a:lvl7pPr>
            <a:lvl8pPr marL="1344050" indent="0">
              <a:buNone/>
              <a:defRPr sz="400"/>
            </a:lvl8pPr>
            <a:lvl9pPr marL="153605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92008" indent="0">
              <a:buNone/>
              <a:defRPr sz="1200"/>
            </a:lvl2pPr>
            <a:lvl3pPr marL="384016" indent="0">
              <a:buNone/>
              <a:defRPr sz="1000"/>
            </a:lvl3pPr>
            <a:lvl4pPr marL="576020" indent="0">
              <a:buNone/>
              <a:defRPr sz="800"/>
            </a:lvl4pPr>
            <a:lvl5pPr marL="768028" indent="0">
              <a:buNone/>
              <a:defRPr sz="800"/>
            </a:lvl5pPr>
            <a:lvl6pPr marL="960036" indent="0">
              <a:buNone/>
              <a:defRPr sz="800"/>
            </a:lvl6pPr>
            <a:lvl7pPr marL="1152044" indent="0">
              <a:buNone/>
              <a:defRPr sz="800"/>
            </a:lvl7pPr>
            <a:lvl8pPr marL="1344050" indent="0">
              <a:buNone/>
              <a:defRPr sz="800"/>
            </a:lvl8pPr>
            <a:lvl9pPr marL="1536056" indent="0">
              <a:buNone/>
              <a:defRPr sz="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2"/>
            <a:ext cx="5486400" cy="804863"/>
          </a:xfrm>
        </p:spPr>
        <p:txBody>
          <a:bodyPr/>
          <a:lstStyle>
            <a:lvl1pPr marL="0" indent="0">
              <a:buNone/>
              <a:defRPr sz="600"/>
            </a:lvl1pPr>
            <a:lvl2pPr marL="192008" indent="0">
              <a:buNone/>
              <a:defRPr sz="500"/>
            </a:lvl2pPr>
            <a:lvl3pPr marL="384016" indent="0">
              <a:buNone/>
              <a:defRPr sz="400"/>
            </a:lvl3pPr>
            <a:lvl4pPr marL="576020" indent="0">
              <a:buNone/>
              <a:defRPr sz="400"/>
            </a:lvl4pPr>
            <a:lvl5pPr marL="768028" indent="0">
              <a:buNone/>
              <a:defRPr sz="400"/>
            </a:lvl5pPr>
            <a:lvl6pPr marL="960036" indent="0">
              <a:buNone/>
              <a:defRPr sz="400"/>
            </a:lvl6pPr>
            <a:lvl7pPr marL="1152044" indent="0">
              <a:buNone/>
              <a:defRPr sz="400"/>
            </a:lvl7pPr>
            <a:lvl8pPr marL="1344050" indent="0">
              <a:buNone/>
              <a:defRPr sz="400"/>
            </a:lvl8pPr>
            <a:lvl9pPr marL="153605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884" y="292100"/>
            <a:ext cx="1268016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1842" y="292100"/>
            <a:ext cx="3746897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004" indent="0" algn="ctr">
              <a:buNone/>
              <a:defRPr/>
            </a:lvl2pPr>
            <a:lvl3pPr marL="384008" indent="0" algn="ctr">
              <a:buNone/>
              <a:defRPr/>
            </a:lvl3pPr>
            <a:lvl4pPr marL="576007" indent="0" algn="ctr">
              <a:buNone/>
              <a:defRPr/>
            </a:lvl4pPr>
            <a:lvl5pPr marL="768011" indent="0" algn="ctr">
              <a:buNone/>
              <a:defRPr/>
            </a:lvl5pPr>
            <a:lvl6pPr marL="960015" indent="0" algn="ctr">
              <a:buNone/>
              <a:defRPr/>
            </a:lvl6pPr>
            <a:lvl7pPr marL="1152019" indent="0" algn="ctr">
              <a:buNone/>
              <a:defRPr/>
            </a:lvl7pPr>
            <a:lvl8pPr marL="1344021" indent="0" algn="ctr">
              <a:buNone/>
              <a:defRPr/>
            </a:lvl8pPr>
            <a:lvl9pPr marL="15360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5"/>
            <a:ext cx="7772400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92004" indent="0">
              <a:buNone/>
              <a:defRPr sz="800"/>
            </a:lvl2pPr>
            <a:lvl3pPr marL="384008" indent="0">
              <a:buNone/>
              <a:defRPr sz="700"/>
            </a:lvl3pPr>
            <a:lvl4pPr marL="576007" indent="0">
              <a:buNone/>
              <a:defRPr sz="600"/>
            </a:lvl4pPr>
            <a:lvl5pPr marL="768011" indent="0">
              <a:buNone/>
              <a:defRPr sz="600"/>
            </a:lvl5pPr>
            <a:lvl6pPr marL="960015" indent="0">
              <a:buNone/>
              <a:defRPr sz="600"/>
            </a:lvl6pPr>
            <a:lvl7pPr marL="1152019" indent="0">
              <a:buNone/>
              <a:defRPr sz="600"/>
            </a:lvl7pPr>
            <a:lvl8pPr marL="1344021" indent="0">
              <a:buNone/>
              <a:defRPr sz="600"/>
            </a:lvl8pPr>
            <a:lvl9pPr marL="15360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1838" y="3708400"/>
            <a:ext cx="2507456" cy="29845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444" y="3708400"/>
            <a:ext cx="2507456" cy="29845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04" indent="0">
              <a:buNone/>
              <a:defRPr sz="800" b="1"/>
            </a:lvl2pPr>
            <a:lvl3pPr marL="384008" indent="0">
              <a:buNone/>
              <a:defRPr sz="800" b="1"/>
            </a:lvl3pPr>
            <a:lvl4pPr marL="576007" indent="0">
              <a:buNone/>
              <a:defRPr sz="700" b="1"/>
            </a:lvl4pPr>
            <a:lvl5pPr marL="768011" indent="0">
              <a:buNone/>
              <a:defRPr sz="700" b="1"/>
            </a:lvl5pPr>
            <a:lvl6pPr marL="960015" indent="0">
              <a:buNone/>
              <a:defRPr sz="700" b="1"/>
            </a:lvl6pPr>
            <a:lvl7pPr marL="1152019" indent="0">
              <a:buNone/>
              <a:defRPr sz="700" b="1"/>
            </a:lvl7pPr>
            <a:lvl8pPr marL="1344021" indent="0">
              <a:buNone/>
              <a:defRPr sz="700" b="1"/>
            </a:lvl8pPr>
            <a:lvl9pPr marL="1536022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04" indent="0">
              <a:buNone/>
              <a:defRPr sz="800" b="1"/>
            </a:lvl2pPr>
            <a:lvl3pPr marL="384008" indent="0">
              <a:buNone/>
              <a:defRPr sz="800" b="1"/>
            </a:lvl3pPr>
            <a:lvl4pPr marL="576007" indent="0">
              <a:buNone/>
              <a:defRPr sz="700" b="1"/>
            </a:lvl4pPr>
            <a:lvl5pPr marL="768011" indent="0">
              <a:buNone/>
              <a:defRPr sz="700" b="1"/>
            </a:lvl5pPr>
            <a:lvl6pPr marL="960015" indent="0">
              <a:buNone/>
              <a:defRPr sz="700" b="1"/>
            </a:lvl6pPr>
            <a:lvl7pPr marL="1152019" indent="0">
              <a:buNone/>
              <a:defRPr sz="700" b="1"/>
            </a:lvl7pPr>
            <a:lvl8pPr marL="1344021" indent="0">
              <a:buNone/>
              <a:defRPr sz="700" b="1"/>
            </a:lvl8pPr>
            <a:lvl9pPr marL="1536022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5"/>
            <a:ext cx="5111948" cy="5853113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114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2004" indent="0">
              <a:buNone/>
              <a:defRPr sz="500"/>
            </a:lvl2pPr>
            <a:lvl3pPr marL="384008" indent="0">
              <a:buNone/>
              <a:defRPr sz="400"/>
            </a:lvl3pPr>
            <a:lvl4pPr marL="576007" indent="0">
              <a:buNone/>
              <a:defRPr sz="400"/>
            </a:lvl4pPr>
            <a:lvl5pPr marL="768011" indent="0">
              <a:buNone/>
              <a:defRPr sz="400"/>
            </a:lvl5pPr>
            <a:lvl6pPr marL="960015" indent="0">
              <a:buNone/>
              <a:defRPr sz="400"/>
            </a:lvl6pPr>
            <a:lvl7pPr marL="1152019" indent="0">
              <a:buNone/>
              <a:defRPr sz="400"/>
            </a:lvl7pPr>
            <a:lvl8pPr marL="1344021" indent="0">
              <a:buNone/>
              <a:defRPr sz="400"/>
            </a:lvl8pPr>
            <a:lvl9pPr marL="1536022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92004" indent="0">
              <a:buNone/>
              <a:defRPr sz="1200"/>
            </a:lvl2pPr>
            <a:lvl3pPr marL="384008" indent="0">
              <a:buNone/>
              <a:defRPr sz="1000"/>
            </a:lvl3pPr>
            <a:lvl4pPr marL="576007" indent="0">
              <a:buNone/>
              <a:defRPr sz="800"/>
            </a:lvl4pPr>
            <a:lvl5pPr marL="768011" indent="0">
              <a:buNone/>
              <a:defRPr sz="800"/>
            </a:lvl5pPr>
            <a:lvl6pPr marL="960015" indent="0">
              <a:buNone/>
              <a:defRPr sz="800"/>
            </a:lvl6pPr>
            <a:lvl7pPr marL="1152019" indent="0">
              <a:buNone/>
              <a:defRPr sz="800"/>
            </a:lvl7pPr>
            <a:lvl8pPr marL="1344021" indent="0">
              <a:buNone/>
              <a:defRPr sz="800"/>
            </a:lvl8pPr>
            <a:lvl9pPr marL="1536022" indent="0">
              <a:buNone/>
              <a:defRPr sz="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3"/>
            <a:ext cx="5486400" cy="804863"/>
          </a:xfrm>
        </p:spPr>
        <p:txBody>
          <a:bodyPr/>
          <a:lstStyle>
            <a:lvl1pPr marL="0" indent="0">
              <a:buNone/>
              <a:defRPr sz="600"/>
            </a:lvl1pPr>
            <a:lvl2pPr marL="192004" indent="0">
              <a:buNone/>
              <a:defRPr sz="500"/>
            </a:lvl2pPr>
            <a:lvl3pPr marL="384008" indent="0">
              <a:buNone/>
              <a:defRPr sz="400"/>
            </a:lvl3pPr>
            <a:lvl4pPr marL="576007" indent="0">
              <a:buNone/>
              <a:defRPr sz="400"/>
            </a:lvl4pPr>
            <a:lvl5pPr marL="768011" indent="0">
              <a:buNone/>
              <a:defRPr sz="400"/>
            </a:lvl5pPr>
            <a:lvl6pPr marL="960015" indent="0">
              <a:buNone/>
              <a:defRPr sz="400"/>
            </a:lvl6pPr>
            <a:lvl7pPr marL="1152019" indent="0">
              <a:buNone/>
              <a:defRPr sz="400"/>
            </a:lvl7pPr>
            <a:lvl8pPr marL="1344021" indent="0">
              <a:buNone/>
              <a:defRPr sz="400"/>
            </a:lvl8pPr>
            <a:lvl9pPr marL="1536022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884" y="292100"/>
            <a:ext cx="1268016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1843" y="292100"/>
            <a:ext cx="3746897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75" y="3357563"/>
            <a:ext cx="5179219" cy="2303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75" y="1187649"/>
            <a:ext cx="5179219" cy="2107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sym typeface="Arial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sym typeface="Arial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sym typeface="Arial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sym typeface="Arial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5" y="82550"/>
            <a:ext cx="8405813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5" y="787400"/>
            <a:ext cx="8405813" cy="531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5pPr>
      <a:lvl6pPr marL="19200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6pPr>
      <a:lvl7pPr marL="384008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7pPr>
      <a:lvl8pPr marL="576007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8pPr>
      <a:lvl9pPr marL="768011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192004" indent="-192004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Wingdings" pitchFamily="1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341337" indent="-192004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chemeClr val="tx1"/>
          </a:solidFill>
          <a:latin typeface="+mn-lt"/>
          <a:ea typeface="+mn-ea"/>
          <a:sym typeface="Arial" charset="0"/>
        </a:defRPr>
      </a:lvl2pPr>
      <a:lvl3pPr marL="533340" indent="-192004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chemeClr val="tx1"/>
          </a:solidFill>
          <a:latin typeface="+mn-lt"/>
          <a:ea typeface="+mn-ea"/>
          <a:sym typeface="Arial" charset="0"/>
        </a:defRPr>
      </a:lvl3pPr>
      <a:lvl4pPr marL="725344" indent="-192004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chemeClr val="tx1"/>
          </a:solidFill>
          <a:latin typeface="+mn-lt"/>
          <a:ea typeface="+mn-ea"/>
          <a:sym typeface="Arial" charset="0"/>
        </a:defRPr>
      </a:lvl4pPr>
      <a:lvl5pPr marL="917348" indent="-192004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chemeClr val="tx1"/>
          </a:solidFill>
          <a:latin typeface="+mn-lt"/>
          <a:ea typeface="+mn-ea"/>
          <a:sym typeface="Arial" charset="0"/>
        </a:defRPr>
      </a:lvl5pPr>
      <a:lvl6pPr marL="1109351" indent="-192004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chemeClr val="tx1"/>
          </a:solidFill>
          <a:latin typeface="+mn-lt"/>
          <a:ea typeface="+mn-ea"/>
          <a:sym typeface="Arial" charset="0"/>
        </a:defRPr>
      </a:lvl6pPr>
      <a:lvl7pPr marL="1301352" indent="-192004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chemeClr val="tx1"/>
          </a:solidFill>
          <a:latin typeface="+mn-lt"/>
          <a:ea typeface="+mn-ea"/>
          <a:sym typeface="Arial" charset="0"/>
        </a:defRPr>
      </a:lvl7pPr>
      <a:lvl8pPr marL="1493355" indent="-192004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chemeClr val="tx1"/>
          </a:solidFill>
          <a:latin typeface="+mn-lt"/>
          <a:ea typeface="+mn-ea"/>
          <a:sym typeface="Arial" charset="0"/>
        </a:defRPr>
      </a:lvl8pPr>
      <a:lvl9pPr marL="1685359" indent="-192004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38400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04" algn="l" defTabSz="38400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08" algn="l" defTabSz="38400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7" algn="l" defTabSz="38400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11" algn="l" defTabSz="38400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15" algn="l" defTabSz="38400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19" algn="l" defTabSz="38400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021" algn="l" defTabSz="38400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022" algn="l" defTabSz="38400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2172" y="214313"/>
            <a:ext cx="8688586" cy="562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172" y="910828"/>
            <a:ext cx="8688586" cy="53042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410730" indent="-321440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410730" indent="-321440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rgbClr val="FFFFFF"/>
          </a:solidFill>
          <a:latin typeface="+mn-lt"/>
          <a:ea typeface="+mn-ea"/>
          <a:sym typeface="Arial" charset="0"/>
        </a:defRPr>
      </a:lvl2pPr>
      <a:lvl3pPr marL="410730" indent="-321440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rgbClr val="FFFFFF"/>
          </a:solidFill>
          <a:latin typeface="+mn-lt"/>
          <a:ea typeface="+mn-ea"/>
          <a:sym typeface="Arial" charset="0"/>
        </a:defRPr>
      </a:lvl3pPr>
      <a:lvl4pPr marL="410730" indent="-321440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rgbClr val="FFFFFF"/>
          </a:solidFill>
          <a:latin typeface="+mn-lt"/>
          <a:ea typeface="+mn-ea"/>
          <a:sym typeface="Arial" charset="0"/>
        </a:defRPr>
      </a:lvl4pPr>
      <a:lvl5pPr marL="410730" indent="-321440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rgbClr val="FFFFFF"/>
          </a:solidFill>
          <a:latin typeface="+mn-lt"/>
          <a:ea typeface="+mn-ea"/>
          <a:sym typeface="Arial" charset="0"/>
        </a:defRPr>
      </a:lvl5pPr>
      <a:lvl6pPr marL="732170" indent="-321440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rgbClr val="FFFFFF"/>
          </a:solidFill>
          <a:latin typeface="+mn-lt"/>
          <a:ea typeface="+mn-ea"/>
          <a:sym typeface="Arial" charset="0"/>
        </a:defRPr>
      </a:lvl6pPr>
      <a:lvl7pPr marL="1053612" indent="-321440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rgbClr val="FFFFFF"/>
          </a:solidFill>
          <a:latin typeface="+mn-lt"/>
          <a:ea typeface="+mn-ea"/>
          <a:sym typeface="Arial" charset="0"/>
        </a:defRPr>
      </a:lvl7pPr>
      <a:lvl8pPr marL="1375053" indent="-321440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rgbClr val="FFFFFF"/>
          </a:solidFill>
          <a:latin typeface="+mn-lt"/>
          <a:ea typeface="+mn-ea"/>
          <a:sym typeface="Arial" charset="0"/>
        </a:defRPr>
      </a:lvl8pPr>
      <a:lvl9pPr marL="1696493" indent="-321440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rgbClr val="FFFFFF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5088" y="3366492"/>
            <a:ext cx="5241727" cy="2250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36156" y="1205508"/>
            <a:ext cx="5232797" cy="2107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5pPr>
      <a:lvl6pPr marL="321424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6pPr>
      <a:lvl7pPr marL="642849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7pPr>
      <a:lvl8pPr marL="964274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697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Arial" charset="0"/>
        </a:defRPr>
      </a:lvl5pPr>
      <a:lvl6pPr marL="321424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Arial" charset="0"/>
        </a:defRPr>
      </a:lvl6pPr>
      <a:lvl7pPr marL="642849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Arial" charset="0"/>
        </a:defRPr>
      </a:lvl7pPr>
      <a:lvl8pPr marL="964274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Arial" charset="0"/>
        </a:defRPr>
      </a:lvl8pPr>
      <a:lvl9pPr marL="1285697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315" y="178594"/>
            <a:ext cx="8670727" cy="634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386" y="910828"/>
            <a:ext cx="8670727" cy="53042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410688" indent="-321407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10688" indent="-321407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sym typeface="Arial" charset="0"/>
        </a:defRPr>
      </a:lvl2pPr>
      <a:lvl3pPr marL="410688" indent="-321407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sym typeface="Arial" charset="0"/>
        </a:defRPr>
      </a:lvl3pPr>
      <a:lvl4pPr marL="410688" indent="-321407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sym typeface="Arial" charset="0"/>
        </a:defRPr>
      </a:lvl4pPr>
      <a:lvl5pPr marL="410688" indent="-321407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sym typeface="Arial" charset="0"/>
        </a:defRPr>
      </a:lvl5pPr>
      <a:lvl6pPr marL="732094" indent="-321407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sym typeface="Arial" charset="0"/>
        </a:defRPr>
      </a:lvl6pPr>
      <a:lvl7pPr marL="1053504" indent="-321407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sym typeface="Arial" charset="0"/>
        </a:defRPr>
      </a:lvl7pPr>
      <a:lvl8pPr marL="1374911" indent="-321407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sym typeface="Arial" charset="0"/>
        </a:defRPr>
      </a:lvl8pPr>
      <a:lvl9pPr marL="1696319" indent="-321407" algn="l" rtl="0" eaLnBrk="1" fontAlgn="base" hangingPunct="1">
        <a:spcBef>
          <a:spcPts val="844"/>
        </a:spcBef>
        <a:spcAft>
          <a:spcPct val="0"/>
        </a:spcAft>
        <a:buClr>
          <a:srgbClr val="E48A34"/>
        </a:buClr>
        <a:buSzPct val="10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71837" y="292100"/>
            <a:ext cx="5072063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1837" y="3708400"/>
            <a:ext cx="5072063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71838" y="292100"/>
            <a:ext cx="5072063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1838" y="3708400"/>
            <a:ext cx="5072063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5pPr>
      <a:lvl6pPr marL="19202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6pPr>
      <a:lvl7pPr marL="38404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7pPr>
      <a:lvl8pPr marL="57605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8pPr>
      <a:lvl9pPr marL="76807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5pPr>
      <a:lvl6pPr marL="19202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6pPr>
      <a:lvl7pPr marL="38404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7pPr>
      <a:lvl8pPr marL="57605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8pPr>
      <a:lvl9pPr marL="76807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38404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0" algn="l" defTabSz="38404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0" algn="l" defTabSz="38404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59" algn="l" defTabSz="38404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79" algn="l" defTabSz="38404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99" algn="l" defTabSz="38404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19" algn="l" defTabSz="38404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39" algn="l" defTabSz="38404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58" algn="l" defTabSz="38404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2" y="82550"/>
            <a:ext cx="8405813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2" y="787400"/>
            <a:ext cx="8405813" cy="531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5pPr>
      <a:lvl6pPr marL="19201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6pPr>
      <a:lvl7pPr marL="38403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7pPr>
      <a:lvl8pPr marL="57604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8pPr>
      <a:lvl9pPr marL="76806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192016" indent="-192016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Wingdings" pitchFamily="1" charset="2"/>
        <a:buChar char="§"/>
        <a:defRPr sz="1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341360" indent="-192016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rgbClr val="FFFFFF"/>
          </a:solidFill>
          <a:latin typeface="+mn-lt"/>
          <a:ea typeface="+mn-ea"/>
          <a:sym typeface="Arial" charset="0"/>
        </a:defRPr>
      </a:lvl2pPr>
      <a:lvl3pPr marL="533376" indent="-192016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rgbClr val="FFFFFF"/>
          </a:solidFill>
          <a:latin typeface="+mn-lt"/>
          <a:ea typeface="+mn-ea"/>
          <a:sym typeface="Arial" charset="0"/>
        </a:defRPr>
      </a:lvl3pPr>
      <a:lvl4pPr marL="725392" indent="-192016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rgbClr val="FFFFFF"/>
          </a:solidFill>
          <a:latin typeface="+mn-lt"/>
          <a:ea typeface="+mn-ea"/>
          <a:sym typeface="Arial" charset="0"/>
        </a:defRPr>
      </a:lvl4pPr>
      <a:lvl5pPr marL="917408" indent="-192016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rgbClr val="FFFFFF"/>
          </a:solidFill>
          <a:latin typeface="+mn-lt"/>
          <a:ea typeface="+mn-ea"/>
          <a:sym typeface="Arial" charset="0"/>
        </a:defRPr>
      </a:lvl5pPr>
      <a:lvl6pPr marL="1109424" indent="-192016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rgbClr val="FFFFFF"/>
          </a:solidFill>
          <a:latin typeface="+mn-lt"/>
          <a:ea typeface="+mn-ea"/>
          <a:sym typeface="Arial" charset="0"/>
        </a:defRPr>
      </a:lvl6pPr>
      <a:lvl7pPr marL="1301438" indent="-192016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rgbClr val="FFFFFF"/>
          </a:solidFill>
          <a:latin typeface="+mn-lt"/>
          <a:ea typeface="+mn-ea"/>
          <a:sym typeface="Arial" charset="0"/>
        </a:defRPr>
      </a:lvl7pPr>
      <a:lvl8pPr marL="1493454" indent="-192016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rgbClr val="FFFFFF"/>
          </a:solidFill>
          <a:latin typeface="+mn-lt"/>
          <a:ea typeface="+mn-ea"/>
          <a:sym typeface="Arial" charset="0"/>
        </a:defRPr>
      </a:lvl8pPr>
      <a:lvl9pPr marL="1685470" indent="-192016" algn="l" rtl="0" eaLnBrk="1" fontAlgn="base" hangingPunct="1">
        <a:spcBef>
          <a:spcPts val="588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1700">
          <a:solidFill>
            <a:srgbClr val="FFFFFF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6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32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46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62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78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94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10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24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71839" y="292100"/>
            <a:ext cx="5072063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1839" y="3708400"/>
            <a:ext cx="5072063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5pPr>
      <a:lvl6pPr marL="19201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6pPr>
      <a:lvl7pPr marL="384024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7pPr>
      <a:lvl8pPr marL="576033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8pPr>
      <a:lvl9pPr marL="76804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192012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384024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576033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768045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384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2" algn="l" defTabSz="384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24" algn="l" defTabSz="384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33" algn="l" defTabSz="384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45" algn="l" defTabSz="384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57" algn="l" defTabSz="384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69" algn="l" defTabSz="384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080" algn="l" defTabSz="384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090" algn="l" defTabSz="384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71839" y="292100"/>
            <a:ext cx="5072063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1839" y="3708400"/>
            <a:ext cx="5072063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5pPr>
      <a:lvl6pPr marL="19200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6pPr>
      <a:lvl7pPr marL="384016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7pPr>
      <a:lvl8pPr marL="57602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8pPr>
      <a:lvl9pPr marL="76802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192008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384016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57602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768028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384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08" algn="l" defTabSz="384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16" algn="l" defTabSz="384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20" algn="l" defTabSz="384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28" algn="l" defTabSz="384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36" algn="l" defTabSz="384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44" algn="l" defTabSz="384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050" algn="l" defTabSz="384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056" algn="l" defTabSz="384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hyperlink" Target="mailto:alex@tacticalinfosys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219200"/>
            <a:ext cx="6705600" cy="1470025"/>
          </a:xfrm>
        </p:spPr>
        <p:txBody>
          <a:bodyPr/>
          <a:lstStyle/>
          <a:p>
            <a:r>
              <a:rPr lang="en-US" sz="4800" dirty="0" smtClean="0"/>
              <a:t>Cloud 101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895600"/>
            <a:ext cx="6705600" cy="3733800"/>
          </a:xfrm>
        </p:spPr>
        <p:txBody>
          <a:bodyPr/>
          <a:lstStyle/>
          <a:p>
            <a:r>
              <a:rPr lang="en-US" sz="3200" dirty="0" smtClean="0"/>
              <a:t>Basics of Using and Controlling Cloud Based Applications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Dr. Alex Kilpatrick &amp; Mary Haskett</a:t>
            </a:r>
          </a:p>
          <a:p>
            <a:pPr lvl="1"/>
            <a:r>
              <a:rPr lang="en-US" dirty="0" smtClean="0"/>
              <a:t>Tactical Information Systems</a:t>
            </a:r>
            <a:endParaRPr lang="en-US" sz="3200" dirty="0"/>
          </a:p>
        </p:txBody>
      </p:sp>
      <p:pic>
        <p:nvPicPr>
          <p:cNvPr id="5" name="Picture 4" descr="tactical no dr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tretch>
            <a:fillRect/>
          </a:stretch>
        </p:blipFill>
        <p:spPr>
          <a:xfrm>
            <a:off x="6477000" y="5715000"/>
            <a:ext cx="2373993" cy="826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45974968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Infrastructure as a service </a:t>
            </a:r>
            <a:r>
              <a:rPr lang="en-US" dirty="0" smtClean="0"/>
              <a:t>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rent a virtual server</a:t>
            </a:r>
          </a:p>
          <a:p>
            <a:pPr lvl="1"/>
            <a:r>
              <a:rPr lang="en-US" dirty="0" smtClean="0"/>
              <a:t>Amazon, Rackspace, </a:t>
            </a:r>
            <a:r>
              <a:rPr lang="en-US" dirty="0" err="1" smtClean="0"/>
              <a:t>GoGrid</a:t>
            </a:r>
            <a:r>
              <a:rPr lang="en-US" dirty="0" smtClean="0"/>
              <a:t>, etc.</a:t>
            </a:r>
          </a:p>
          <a:p>
            <a:r>
              <a:rPr lang="en-US" b="1" dirty="0" smtClean="0"/>
              <a:t>Platform as a service </a:t>
            </a:r>
            <a:r>
              <a:rPr lang="en-US" dirty="0" smtClean="0"/>
              <a:t>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rent an abstract machine</a:t>
            </a:r>
          </a:p>
          <a:p>
            <a:pPr lvl="1"/>
            <a:r>
              <a:rPr lang="en-US" dirty="0" smtClean="0"/>
              <a:t>Google app engine, </a:t>
            </a:r>
            <a:r>
              <a:rPr lang="en-US" dirty="0" err="1" smtClean="0"/>
              <a:t>Salesforce</a:t>
            </a:r>
            <a:r>
              <a:rPr lang="en-US" dirty="0" smtClean="0"/>
              <a:t>, etc.</a:t>
            </a:r>
          </a:p>
          <a:p>
            <a:r>
              <a:rPr lang="en-US" b="1" dirty="0" smtClean="0"/>
              <a:t>Software as a service </a:t>
            </a:r>
            <a:r>
              <a:rPr lang="en-US" dirty="0" smtClean="0"/>
              <a:t>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rent a capability</a:t>
            </a:r>
          </a:p>
          <a:p>
            <a:pPr lvl="1"/>
            <a:r>
              <a:rPr lang="en-US" dirty="0" smtClean="0"/>
              <a:t>Exchange hosting, </a:t>
            </a:r>
            <a:r>
              <a:rPr lang="en-US" dirty="0" err="1" smtClean="0"/>
              <a:t>Wordpress</a:t>
            </a:r>
            <a:r>
              <a:rPr lang="en-US" dirty="0" smtClean="0"/>
              <a:t> hosting, etc.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248432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all clouds, someone else is providing the physical machines</a:t>
            </a:r>
          </a:p>
          <a:p>
            <a:r>
              <a:rPr lang="en-US" dirty="0" smtClean="0"/>
              <a:t>You aren’t concerned about power, bandwidth, maintenance, physical security, or (sometimes) scaling</a:t>
            </a:r>
          </a:p>
          <a:p>
            <a:r>
              <a:rPr lang="en-US" dirty="0" smtClean="0"/>
              <a:t>You only pay for what you use</a:t>
            </a:r>
          </a:p>
          <a:p>
            <a:pPr lvl="1"/>
            <a:r>
              <a:rPr lang="en-US" dirty="0" smtClean="0"/>
              <a:t>Although you may pay to guarantee a level of availability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386794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Infrastructure as a service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Renting a virtual machine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6397302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86400" cy="4419600"/>
          </a:xfrm>
        </p:spPr>
        <p:txBody>
          <a:bodyPr/>
          <a:lstStyle/>
          <a:p>
            <a:r>
              <a:rPr lang="en-US" dirty="0" smtClean="0"/>
              <a:t>You can’t tell if you are on a cloud machine or not</a:t>
            </a:r>
          </a:p>
          <a:p>
            <a:r>
              <a:rPr lang="en-US" dirty="0" smtClean="0"/>
              <a:t>From the perspective of the software (or an admin), a cloud machine is identical* to a real machine</a:t>
            </a:r>
          </a:p>
          <a:p>
            <a:r>
              <a:rPr lang="en-US" dirty="0" smtClean="0"/>
              <a:t>It </a:t>
            </a:r>
            <a:r>
              <a:rPr lang="en-US" i="1" dirty="0" smtClean="0"/>
              <a:t>has</a:t>
            </a:r>
            <a:r>
              <a:rPr lang="en-US" dirty="0" smtClean="0"/>
              <a:t> to be, or things might not run right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971800" cy="2159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535207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Except licensing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48958827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With a cloud, you don’t “own” a physical machine</a:t>
            </a:r>
          </a:p>
          <a:p>
            <a:pPr lvl="1"/>
            <a:r>
              <a:rPr lang="en-US" dirty="0" smtClean="0"/>
              <a:t>In fact, you don’t own a virtual machine either</a:t>
            </a:r>
          </a:p>
          <a:p>
            <a:r>
              <a:rPr lang="en-US" dirty="0" smtClean="0"/>
              <a:t>You are renting some “slice” of a bigger physical machine</a:t>
            </a:r>
          </a:p>
          <a:p>
            <a:pPr lvl="1"/>
            <a:r>
              <a:rPr lang="en-US" dirty="0" smtClean="0"/>
              <a:t>But you shouldn’t think about the physical machine</a:t>
            </a:r>
          </a:p>
          <a:p>
            <a:r>
              <a:rPr lang="en-US" dirty="0" smtClean="0"/>
              <a:t>The cloud provider guarantees you RAM and some level of performance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14163128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vs.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run your own VM on your own hardware, you can idle it at no additional cost</a:t>
            </a:r>
          </a:p>
          <a:p>
            <a:r>
              <a:rPr lang="en-US" dirty="0" smtClean="0"/>
              <a:t>This is not true of the cloud</a:t>
            </a:r>
          </a:p>
          <a:p>
            <a:pPr lvl="1"/>
            <a:r>
              <a:rPr lang="en-US" dirty="0" smtClean="0"/>
              <a:t>Your machine is either frozen (to a file), or running up the bill</a:t>
            </a:r>
          </a:p>
          <a:p>
            <a:pPr lvl="1"/>
            <a:r>
              <a:rPr lang="en-US" dirty="0" smtClean="0"/>
              <a:t>If it is running, it is using up RAM from a physical machine, along with some allocation of CPU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05481155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/>
              <a:t>Application Hosting </a:t>
            </a:r>
          </a:p>
          <a:p>
            <a:r>
              <a:rPr lang="en-US" sz="3800" dirty="0"/>
              <a:t>Backup and Storage </a:t>
            </a:r>
          </a:p>
          <a:p>
            <a:r>
              <a:rPr lang="en-US" sz="3800" dirty="0"/>
              <a:t>Content Delivery </a:t>
            </a:r>
          </a:p>
          <a:p>
            <a:r>
              <a:rPr lang="en-US" sz="3800" dirty="0"/>
              <a:t>Databases </a:t>
            </a:r>
          </a:p>
          <a:p>
            <a:r>
              <a:rPr lang="en-US" sz="3800" dirty="0"/>
              <a:t>E-Commerce Applications </a:t>
            </a:r>
          </a:p>
          <a:p>
            <a:r>
              <a:rPr lang="en-US" sz="3800" dirty="0"/>
              <a:t>Enterprise IT </a:t>
            </a:r>
          </a:p>
          <a:p>
            <a:r>
              <a:rPr lang="en-US" sz="3800" dirty="0"/>
              <a:t>High Performance Computing </a:t>
            </a:r>
          </a:p>
          <a:p>
            <a:r>
              <a:rPr lang="en-US" sz="3800" dirty="0"/>
              <a:t>Media Hosting </a:t>
            </a:r>
          </a:p>
          <a:p>
            <a:r>
              <a:rPr lang="en-US" sz="3800" dirty="0"/>
              <a:t>On-Demand Workforce </a:t>
            </a:r>
          </a:p>
          <a:p>
            <a:r>
              <a:rPr lang="en-US" sz="3800" dirty="0"/>
              <a:t>Search Engine Applications </a:t>
            </a:r>
          </a:p>
          <a:p>
            <a:r>
              <a:rPr lang="en-US" sz="3800" dirty="0"/>
              <a:t>Web Hosting </a:t>
            </a:r>
          </a:p>
          <a:p>
            <a:r>
              <a:rPr lang="en-US" sz="3800" dirty="0"/>
              <a:t>Facebook Apps </a:t>
            </a:r>
          </a:p>
          <a:p>
            <a:r>
              <a:rPr lang="en-US" sz="3800" dirty="0" smtClean="0"/>
              <a:t>Mobile Apps </a:t>
            </a:r>
            <a:endParaRPr lang="en-US" sz="38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3337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5281612" y="2031023"/>
            <a:ext cx="1566863" cy="7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509837" cy="101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4800600" y="3488349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7110984" y="4120662"/>
            <a:ext cx="140436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27153041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246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http://www.slideshare.net/FDIHdk/ahead-in-the-cloud-matt-wood-amazon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23263524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3246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Source: http://www.slideshare.net/FDIHdk/ahead-in-the-cloud-matt-wood-amazon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82269145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3246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Source: http://www.slideshare.net/FDIHdk/ahead-in-the-cloud-matt-wood-amazon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5255387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AppData\Local\Temp\dt091118dh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8327571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70018074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3246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Source: http://www.slideshare.net/FDIHdk/ahead-in-the-cloud-matt-wood-amazon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98923533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you have a job that will take 10,000 hours of processing time</a:t>
            </a:r>
          </a:p>
          <a:p>
            <a:r>
              <a:rPr lang="en-US" dirty="0" smtClean="0"/>
              <a:t>You can:</a:t>
            </a:r>
          </a:p>
          <a:p>
            <a:pPr lvl="1"/>
            <a:r>
              <a:rPr lang="en-US" dirty="0" smtClean="0"/>
              <a:t>Run 1 instance for 10,000 hours</a:t>
            </a:r>
          </a:p>
          <a:p>
            <a:pPr lvl="1"/>
            <a:r>
              <a:rPr lang="en-US" dirty="0" smtClean="0"/>
              <a:t>Run 100 instances for 100 hours</a:t>
            </a:r>
          </a:p>
          <a:p>
            <a:pPr lvl="1"/>
            <a:r>
              <a:rPr lang="en-US" dirty="0" smtClean="0"/>
              <a:t>Run 1000 instances for 10 hours</a:t>
            </a:r>
          </a:p>
          <a:p>
            <a:pPr lvl="1"/>
            <a:r>
              <a:rPr lang="en-US" dirty="0" smtClean="0"/>
              <a:t>Run 10,000 instances for 1 hour</a:t>
            </a:r>
          </a:p>
          <a:p>
            <a:pPr marL="58738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All of these cost the same!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your operating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how much computing you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an instance in your cloud provider library of machines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an instance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coffee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Login to your instance remotely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Configure your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???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Profit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55807269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419600"/>
          </a:xfrm>
        </p:spPr>
        <p:txBody>
          <a:bodyPr/>
          <a:lstStyle/>
          <a:p>
            <a:r>
              <a:rPr lang="en-US" b="1" dirty="0" smtClean="0"/>
              <a:t>Vision</a:t>
            </a:r>
            <a:r>
              <a:rPr lang="en-US" dirty="0" smtClean="0"/>
              <a:t>:  Automatically scale up / down machines as needed</a:t>
            </a:r>
          </a:p>
          <a:p>
            <a:r>
              <a:rPr lang="en-US" dirty="0" smtClean="0"/>
              <a:t>Scalability does not come free, unfortunately!</a:t>
            </a:r>
          </a:p>
          <a:p>
            <a:r>
              <a:rPr lang="en-US" dirty="0" smtClean="0"/>
              <a:t>You have to design it in your application</a:t>
            </a:r>
          </a:p>
          <a:p>
            <a:pPr lvl="1"/>
            <a:r>
              <a:rPr lang="en-US" dirty="0" smtClean="0"/>
              <a:t>Each instance has to start independently</a:t>
            </a:r>
          </a:p>
          <a:p>
            <a:pPr lvl="1"/>
            <a:r>
              <a:rPr lang="en-US" dirty="0" smtClean="0"/>
              <a:t>Data can’t be stored on each instance</a:t>
            </a:r>
          </a:p>
          <a:p>
            <a:r>
              <a:rPr lang="en-US" dirty="0" smtClean="0"/>
              <a:t>Amazon EC2 can auto-scale, but your application has to support it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65122566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</a:t>
            </a:r>
            <a:r>
              <a:rPr lang="en-US" dirty="0" err="1" smtClean="0"/>
              <a:t>vs</a:t>
            </a:r>
            <a:r>
              <a:rPr lang="en-US" dirty="0" smtClean="0"/>
              <a:t> Shared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1524000"/>
            <a:ext cx="2590800" cy="2209800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Instance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3318617"/>
            <a:ext cx="1371600" cy="304800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Local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657600" y="2286000"/>
            <a:ext cx="1447800" cy="685800"/>
          </a:xfrm>
          <a:prstGeom prst="right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Termination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1143000" y="4267200"/>
            <a:ext cx="1371600" cy="1219200"/>
          </a:xfrm>
          <a:prstGeom prst="ca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Cloud Data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91200" y="1524000"/>
            <a:ext cx="2590800" cy="2209800"/>
          </a:xfrm>
          <a:prstGeom prst="rect">
            <a:avLst/>
          </a:prstGeom>
          <a:solidFill>
            <a:schemeClr val="accent2">
              <a:alpha val="1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Instance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17962" y="3318617"/>
            <a:ext cx="1371600" cy="304800"/>
          </a:xfrm>
          <a:prstGeom prst="rect">
            <a:avLst/>
          </a:prstGeom>
          <a:solidFill>
            <a:schemeClr val="accent2">
              <a:alpha val="1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Local Data</a:t>
            </a:r>
          </a:p>
        </p:txBody>
      </p:sp>
      <p:sp>
        <p:nvSpPr>
          <p:cNvPr id="10" name="Can 9"/>
          <p:cNvSpPr/>
          <p:nvPr/>
        </p:nvSpPr>
        <p:spPr bwMode="auto">
          <a:xfrm>
            <a:off x="6477000" y="4267200"/>
            <a:ext cx="1371600" cy="1219200"/>
          </a:xfrm>
          <a:prstGeom prst="ca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Cloud Data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1447800" y="3822819"/>
            <a:ext cx="228600" cy="381000"/>
          </a:xfrm>
          <a:prstGeom prst="down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0800000">
            <a:off x="1943100" y="3840267"/>
            <a:ext cx="228600" cy="381000"/>
          </a:xfrm>
          <a:prstGeom prst="down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4826260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67400" y="2057400"/>
            <a:ext cx="2971800" cy="3657600"/>
            <a:chOff x="4953000" y="1295400"/>
            <a:chExt cx="2971800" cy="3657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4953000" y="1295400"/>
              <a:ext cx="2971800" cy="36576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257800" y="1828800"/>
              <a:ext cx="22098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Web App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257800" y="2667000"/>
              <a:ext cx="22098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Back End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257800" y="3505200"/>
              <a:ext cx="22098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Database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14370" y="45836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Instance 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28600" y="1295400"/>
            <a:ext cx="2971800" cy="3657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33400" y="1828800"/>
            <a:ext cx="22098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Web App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3400" y="2667000"/>
            <a:ext cx="22098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Back End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3400" y="3505200"/>
            <a:ext cx="22098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9970" y="45836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Instance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429000" y="2590800"/>
            <a:ext cx="1295400" cy="914400"/>
          </a:xfrm>
          <a:prstGeom prst="right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?</a:t>
            </a:r>
            <a:endParaRPr kumimoji="0" lang="en-US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86400" y="1676400"/>
            <a:ext cx="2971800" cy="3657600"/>
            <a:chOff x="4953000" y="1295400"/>
            <a:chExt cx="2971800" cy="36576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953000" y="1295400"/>
              <a:ext cx="2971800" cy="36576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257800" y="1828800"/>
              <a:ext cx="22098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Web App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257800" y="2667000"/>
              <a:ext cx="22098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Back End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257800" y="3505200"/>
              <a:ext cx="22098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Database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14370" y="45836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Instance 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000" y="1295400"/>
            <a:ext cx="2971800" cy="3657600"/>
            <a:chOff x="4953000" y="1295400"/>
            <a:chExt cx="2971800" cy="36576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953000" y="1295400"/>
              <a:ext cx="2971800" cy="36576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257800" y="1828800"/>
              <a:ext cx="22098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Web App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257800" y="2667000"/>
              <a:ext cx="22098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Back End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257800" y="3505200"/>
              <a:ext cx="22098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Database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14370" y="45836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Instance 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48358870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28600" y="1295400"/>
            <a:ext cx="2971800" cy="3657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33400" y="1828800"/>
            <a:ext cx="22098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Web App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3400" y="2667000"/>
            <a:ext cx="22098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Back End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3400" y="3505200"/>
            <a:ext cx="22098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9970" y="45836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Instance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429000" y="2590800"/>
            <a:ext cx="1295400" cy="914400"/>
          </a:xfrm>
          <a:prstGeom prst="right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365696" y="3810000"/>
            <a:ext cx="2034230" cy="1784866"/>
            <a:chOff x="5738170" y="463034"/>
            <a:chExt cx="2034230" cy="1784866"/>
          </a:xfrm>
        </p:grpSpPr>
        <p:sp>
          <p:nvSpPr>
            <p:cNvPr id="44" name="Rectangle 43"/>
            <p:cNvSpPr/>
            <p:nvPr/>
          </p:nvSpPr>
          <p:spPr bwMode="auto">
            <a:xfrm>
              <a:off x="5738170" y="463034"/>
              <a:ext cx="2034230" cy="178486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958087" y="685800"/>
              <a:ext cx="1594396" cy="46586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Web App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958087" y="1362934"/>
              <a:ext cx="1594396" cy="46586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Back End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30755" y="186353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Instance 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87122" y="477968"/>
            <a:ext cx="2034230" cy="1784866"/>
            <a:chOff x="5738170" y="463034"/>
            <a:chExt cx="2034230" cy="178486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5738170" y="463034"/>
              <a:ext cx="2034230" cy="178486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958087" y="685800"/>
              <a:ext cx="1594396" cy="46586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Web App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958087" y="1362934"/>
              <a:ext cx="1594396" cy="46586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Back End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30755" y="186353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Instance 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81744" y="463034"/>
            <a:ext cx="2034230" cy="1784866"/>
            <a:chOff x="5738170" y="463034"/>
            <a:chExt cx="2034230" cy="178486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738170" y="463034"/>
              <a:ext cx="2034230" cy="178486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958087" y="685800"/>
              <a:ext cx="1594396" cy="46586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Web App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958087" y="1362934"/>
              <a:ext cx="1594396" cy="46586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Back End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30755" y="186353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Instance 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87123" y="3031867"/>
            <a:ext cx="2034230" cy="1784866"/>
            <a:chOff x="5738170" y="463034"/>
            <a:chExt cx="2034230" cy="1784866"/>
          </a:xfrm>
        </p:grpSpPr>
        <p:sp>
          <p:nvSpPr>
            <p:cNvPr id="49" name="Rectangle 48"/>
            <p:cNvSpPr/>
            <p:nvPr/>
          </p:nvSpPr>
          <p:spPr bwMode="auto">
            <a:xfrm>
              <a:off x="5738170" y="463034"/>
              <a:ext cx="2034230" cy="178486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945268" y="1397664"/>
              <a:ext cx="1594396" cy="46586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1" charset="0"/>
                  <a:ea typeface="ヒラギノ角ゴ ProN W3" pitchFamily="1" charset="-128"/>
                  <a:sym typeface="Gill Sans" pitchFamily="1" charset="0"/>
                </a:rPr>
                <a:t>Database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30755" y="186353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Instance 4</a:t>
              </a:r>
            </a:p>
          </p:txBody>
        </p:sp>
      </p:grpSp>
      <p:cxnSp>
        <p:nvCxnSpPr>
          <p:cNvPr id="58" name="Elbow Connector 57"/>
          <p:cNvCxnSpPr>
            <a:stCxn id="42" idx="2"/>
            <a:endCxn id="49" idx="0"/>
          </p:cNvCxnSpPr>
          <p:nvPr/>
        </p:nvCxnSpPr>
        <p:spPr bwMode="auto">
          <a:xfrm rot="16200000" flipH="1">
            <a:off x="7312202" y="2639830"/>
            <a:ext cx="784071" cy="1"/>
          </a:xfrm>
          <a:prstGeom prst="bentConnector3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Elbow Connector 59"/>
          <p:cNvCxnSpPr>
            <a:stCxn id="16" idx="2"/>
            <a:endCxn id="49" idx="0"/>
          </p:cNvCxnSpPr>
          <p:nvPr/>
        </p:nvCxnSpPr>
        <p:spPr bwMode="auto">
          <a:xfrm rot="16200000" flipH="1">
            <a:off x="6152046" y="1479674"/>
            <a:ext cx="799005" cy="2305379"/>
          </a:xfrm>
          <a:prstGeom prst="bentConnector3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Elbow Connector 61"/>
          <p:cNvCxnSpPr>
            <a:stCxn id="44" idx="0"/>
            <a:endCxn id="49" idx="0"/>
          </p:cNvCxnSpPr>
          <p:nvPr/>
        </p:nvCxnSpPr>
        <p:spPr bwMode="auto">
          <a:xfrm rot="5400000" flipH="1" flipV="1">
            <a:off x="6154458" y="2260221"/>
            <a:ext cx="778133" cy="2321427"/>
          </a:xfrm>
          <a:prstGeom prst="bentConnector3">
            <a:avLst>
              <a:gd name="adj1" fmla="val 129378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0810808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machine your instance lives on goes down, your instance is down</a:t>
            </a:r>
          </a:p>
          <a:p>
            <a:pPr lvl="1"/>
            <a:r>
              <a:rPr lang="en-US" dirty="0" smtClean="0"/>
              <a:t>Applications need to be architected to handle this</a:t>
            </a:r>
          </a:p>
          <a:p>
            <a:pPr lvl="1"/>
            <a:r>
              <a:rPr lang="en-US" dirty="0" smtClean="0"/>
              <a:t>Instances are usually ephemeral</a:t>
            </a:r>
          </a:p>
          <a:p>
            <a:pPr lvl="1"/>
            <a:r>
              <a:rPr lang="en-US" dirty="0" smtClean="0"/>
              <a:t>EC2 is 99.95% over 1 year period</a:t>
            </a:r>
          </a:p>
          <a:p>
            <a:r>
              <a:rPr lang="en-US" dirty="0" smtClean="0"/>
              <a:t>Amazon’s storage is different</a:t>
            </a:r>
          </a:p>
          <a:p>
            <a:pPr lvl="1"/>
            <a:r>
              <a:rPr lang="en-US" dirty="0"/>
              <a:t>99.999999999</a:t>
            </a:r>
            <a:r>
              <a:rPr lang="en-US" dirty="0" smtClean="0"/>
              <a:t>% durability over a year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29302882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April, 2011:  </a:t>
            </a:r>
            <a:r>
              <a:rPr lang="en-US" dirty="0" err="1" smtClean="0"/>
              <a:t>Reddit</a:t>
            </a:r>
            <a:r>
              <a:rPr lang="en-US" dirty="0" smtClean="0"/>
              <a:t>, Foursquare, </a:t>
            </a:r>
            <a:r>
              <a:rPr lang="en-US" dirty="0" err="1" smtClean="0"/>
              <a:t>Quora</a:t>
            </a:r>
            <a:r>
              <a:rPr lang="en-US" dirty="0" smtClean="0"/>
              <a:t> (and many others) were down because of EC2 failure</a:t>
            </a:r>
          </a:p>
          <a:p>
            <a:pPr lvl="1"/>
            <a:r>
              <a:rPr lang="en-US" dirty="0" smtClean="0"/>
              <a:t>Netflix was unscathed because of replication (and chaos monkey)</a:t>
            </a:r>
          </a:p>
          <a:p>
            <a:r>
              <a:rPr lang="en-US" dirty="0" smtClean="0"/>
              <a:t>Still some concerns about reliability</a:t>
            </a:r>
          </a:p>
          <a:p>
            <a:pPr lvl="1"/>
            <a:r>
              <a:rPr lang="en-US" dirty="0" smtClean="0"/>
              <a:t>But more reliable than most internal datacenters (&amp; people)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28518193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715000" cy="4419600"/>
          </a:xfrm>
        </p:spPr>
        <p:txBody>
          <a:bodyPr/>
          <a:lstStyle/>
          <a:p>
            <a:r>
              <a:rPr lang="en-US" sz="2800" dirty="0" smtClean="0"/>
              <a:t>Ongoing concerns about security of the cloud</a:t>
            </a:r>
          </a:p>
          <a:p>
            <a:r>
              <a:rPr lang="en-US" sz="2800" dirty="0" smtClean="0"/>
              <a:t>Partially based on the lack of physical control</a:t>
            </a:r>
          </a:p>
          <a:p>
            <a:r>
              <a:rPr lang="en-US" sz="2800" dirty="0" smtClean="0"/>
              <a:t>The cloud provider </a:t>
            </a:r>
            <a:r>
              <a:rPr lang="en-US" sz="2800" i="1" dirty="0" smtClean="0"/>
              <a:t>does not </a:t>
            </a:r>
            <a:r>
              <a:rPr lang="en-US" sz="2800" dirty="0" smtClean="0"/>
              <a:t>have a master key to your server</a:t>
            </a:r>
          </a:p>
          <a:p>
            <a:pPr lvl="1"/>
            <a:r>
              <a:rPr lang="en-US" sz="2400" dirty="0" smtClean="0"/>
              <a:t>Access is generated from your own private key</a:t>
            </a:r>
          </a:p>
          <a:p>
            <a:r>
              <a:rPr lang="en-US" sz="2800" dirty="0" smtClean="0"/>
              <a:t>Most providers support simple firewall type functions, but nothing complex*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95656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4864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See </a:t>
            </a:r>
            <a:r>
              <a:rPr lang="en-US" dirty="0" err="1" smtClean="0"/>
              <a:t>Firehost</a:t>
            </a:r>
            <a:r>
              <a:rPr lang="en-US" dirty="0" smtClean="0"/>
              <a:t> for more security options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4690395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22042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National Institute of Standards and Technology (NIST) defines cloud computing as “a model for </a:t>
            </a:r>
            <a:r>
              <a:rPr lang="en-US" sz="2800" dirty="0" smtClean="0"/>
              <a:t>enabling convenient</a:t>
            </a:r>
            <a:r>
              <a:rPr lang="en-US" sz="2800" dirty="0"/>
              <a:t>, on-demand network access to a shared pool </a:t>
            </a:r>
            <a:r>
              <a:rPr lang="en-US" sz="2800" dirty="0" smtClean="0"/>
              <a:t>of configurable </a:t>
            </a:r>
            <a:r>
              <a:rPr lang="en-US" sz="2800" dirty="0"/>
              <a:t>computing resources (e.g., </a:t>
            </a:r>
            <a:r>
              <a:rPr lang="en-US" sz="2800" dirty="0" smtClean="0"/>
              <a:t>networks, servers</a:t>
            </a:r>
            <a:r>
              <a:rPr lang="en-US" sz="2800" dirty="0"/>
              <a:t>, storage, applications, and services) that can be rapidly provisioned and released with </a:t>
            </a:r>
            <a:r>
              <a:rPr lang="en-US" sz="2800" dirty="0" smtClean="0"/>
              <a:t>minimal management </a:t>
            </a:r>
            <a:r>
              <a:rPr lang="en-US" sz="2800" dirty="0"/>
              <a:t>effort or service provider interaction.”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8952" y="5033312"/>
            <a:ext cx="3377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All clear now?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49660272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- Amazon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762000" y="1362075"/>
            <a:ext cx="70485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40923446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- Rackspace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148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73633133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- </a:t>
            </a:r>
            <a:r>
              <a:rPr lang="en-US" dirty="0" err="1" smtClean="0"/>
              <a:t>GoGrid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92735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79093151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4419600"/>
          </a:xfrm>
        </p:spPr>
        <p:txBody>
          <a:bodyPr/>
          <a:lstStyle/>
          <a:p>
            <a:r>
              <a:rPr lang="en-US" dirty="0" smtClean="0"/>
              <a:t>Every vendor prices somewhat differently</a:t>
            </a:r>
          </a:p>
          <a:p>
            <a:pPr lvl="1"/>
            <a:r>
              <a:rPr lang="en-US" dirty="0" smtClean="0"/>
              <a:t>Difficult to compare, but prices are generally the same</a:t>
            </a:r>
          </a:p>
          <a:p>
            <a:r>
              <a:rPr lang="en-US" dirty="0" smtClean="0"/>
              <a:t>Typical separate charge for all aspects</a:t>
            </a:r>
          </a:p>
          <a:p>
            <a:pPr lvl="1"/>
            <a:r>
              <a:rPr lang="en-US" dirty="0" smtClean="0"/>
              <a:t>Static IP</a:t>
            </a:r>
          </a:p>
          <a:p>
            <a:pPr lvl="1"/>
            <a:r>
              <a:rPr lang="en-US" dirty="0" smtClean="0"/>
              <a:t>Data transfer in/out</a:t>
            </a:r>
          </a:p>
          <a:p>
            <a:pPr lvl="1"/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15081521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Server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334000" cy="4419600"/>
          </a:xfrm>
        </p:spPr>
        <p:txBody>
          <a:bodyPr/>
          <a:lstStyle/>
          <a:p>
            <a:r>
              <a:rPr lang="en-US" dirty="0" smtClean="0"/>
              <a:t>Options for a “garage” startup</a:t>
            </a:r>
          </a:p>
          <a:p>
            <a:pPr lvl="1"/>
            <a:r>
              <a:rPr lang="en-US" dirty="0" smtClean="0"/>
              <a:t>Amazon EC2 Small Instance</a:t>
            </a:r>
          </a:p>
          <a:p>
            <a:pPr lvl="2"/>
            <a:r>
              <a:rPr lang="en-US" dirty="0" smtClean="0"/>
              <a:t>~$1200 / year + minimal bandwidth costs</a:t>
            </a:r>
          </a:p>
          <a:p>
            <a:pPr lvl="1"/>
            <a:r>
              <a:rPr lang="en-US" dirty="0" smtClean="0"/>
              <a:t>1U Rack Server from eBay</a:t>
            </a:r>
          </a:p>
          <a:p>
            <a:pPr lvl="2"/>
            <a:r>
              <a:rPr lang="en-US" dirty="0" smtClean="0"/>
              <a:t>$300 + $360/year for cable internet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124199" cy="200822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052975"/>
            <a:ext cx="643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cloud is not automatically the best option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62998004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691062" cy="212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953000" cy="4419600"/>
          </a:xfrm>
        </p:spPr>
        <p:txBody>
          <a:bodyPr/>
          <a:lstStyle/>
          <a:p>
            <a:r>
              <a:rPr lang="en-US" dirty="0" smtClean="0"/>
              <a:t>2 TB Hard Drive:  ~$100</a:t>
            </a:r>
          </a:p>
          <a:p>
            <a:r>
              <a:rPr lang="en-US" dirty="0" smtClean="0"/>
              <a:t>2 TB in EC2: $200 / month (!)</a:t>
            </a:r>
          </a:p>
          <a:p>
            <a:pPr lvl="1"/>
            <a:r>
              <a:rPr lang="en-US" dirty="0" smtClean="0"/>
              <a:t>.10 / GB / Month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953000"/>
            <a:ext cx="79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But all the Cloud data is completely available on the web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68580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Elastic Block Store </a:t>
            </a:r>
            <a:r>
              <a:rPr lang="en-US" dirty="0" smtClean="0"/>
              <a:t>– flexible, high-performance storage</a:t>
            </a:r>
          </a:p>
          <a:p>
            <a:r>
              <a:rPr lang="en-US" b="1" dirty="0" smtClean="0"/>
              <a:t>Elastic Load Balancing </a:t>
            </a:r>
            <a:r>
              <a:rPr lang="en-US" dirty="0" smtClean="0"/>
              <a:t>– automatically direct traffic across servers</a:t>
            </a:r>
          </a:p>
          <a:p>
            <a:r>
              <a:rPr lang="en-US" b="1" dirty="0" smtClean="0"/>
              <a:t>Cloud Watch </a:t>
            </a:r>
            <a:r>
              <a:rPr lang="en-US" dirty="0" smtClean="0"/>
              <a:t>– scaling and monitoring</a:t>
            </a:r>
          </a:p>
          <a:p>
            <a:r>
              <a:rPr lang="en-US" b="1" dirty="0" smtClean="0"/>
              <a:t>Spot Instances </a:t>
            </a:r>
            <a:r>
              <a:rPr lang="en-US" dirty="0" smtClean="0"/>
              <a:t>– bid for space computing time</a:t>
            </a:r>
          </a:p>
          <a:p>
            <a:r>
              <a:rPr lang="en-US" b="1" dirty="0" smtClean="0"/>
              <a:t>Relational Database Store </a:t>
            </a:r>
            <a:r>
              <a:rPr lang="en-US" dirty="0" smtClean="0"/>
              <a:t>– Big MySQL database</a:t>
            </a:r>
          </a:p>
          <a:p>
            <a:r>
              <a:rPr lang="en-US" b="1" dirty="0" smtClean="0"/>
              <a:t>HADOOP</a:t>
            </a:r>
            <a:r>
              <a:rPr lang="en-US" dirty="0" smtClean="0"/>
              <a:t> – large data processing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5949475" y="152400"/>
            <a:ext cx="28575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90168691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96200" cy="4114800"/>
          </a:xfrm>
        </p:spPr>
        <p:txBody>
          <a:bodyPr/>
          <a:lstStyle/>
          <a:p>
            <a:r>
              <a:rPr lang="en-US" dirty="0" smtClean="0"/>
              <a:t>Non-ephemeral instances</a:t>
            </a:r>
          </a:p>
          <a:p>
            <a:r>
              <a:rPr lang="en-US" dirty="0" smtClean="0"/>
              <a:t>Large granularity of instances</a:t>
            </a:r>
          </a:p>
          <a:p>
            <a:r>
              <a:rPr lang="en-US" dirty="0" smtClean="0"/>
              <a:t>Static IP address for instances</a:t>
            </a:r>
          </a:p>
          <a:p>
            <a:r>
              <a:rPr lang="en-US" dirty="0" smtClean="0"/>
              <a:t>“Burstable” CPU</a:t>
            </a:r>
          </a:p>
          <a:p>
            <a:r>
              <a:rPr lang="en-US" dirty="0" err="1" smtClean="0"/>
              <a:t>OpenStack</a:t>
            </a:r>
            <a:r>
              <a:rPr lang="en-US" dirty="0" smtClean="0"/>
              <a:t> for control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3337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17059670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96200" cy="4419600"/>
          </a:xfrm>
        </p:spPr>
        <p:txBody>
          <a:bodyPr/>
          <a:lstStyle/>
          <a:p>
            <a:r>
              <a:rPr lang="en-US" sz="2400" dirty="0" err="1" smtClean="0"/>
              <a:t>Softlayer</a:t>
            </a:r>
            <a:endParaRPr lang="en-US" sz="2400" dirty="0" smtClean="0"/>
          </a:p>
          <a:p>
            <a:pPr lvl="1"/>
            <a:r>
              <a:rPr lang="en-US" sz="2000" dirty="0" smtClean="0"/>
              <a:t>Supports “bare metal” instances</a:t>
            </a:r>
          </a:p>
          <a:p>
            <a:pPr lvl="1"/>
            <a:r>
              <a:rPr lang="en-US" sz="2000" dirty="0" smtClean="0"/>
              <a:t>First 2 TB / month is free</a:t>
            </a:r>
          </a:p>
          <a:p>
            <a:pPr lvl="1"/>
            <a:r>
              <a:rPr lang="en-US" sz="2000" dirty="0" smtClean="0"/>
              <a:t>Dedicated / cloud integration</a:t>
            </a:r>
          </a:p>
          <a:p>
            <a:r>
              <a:rPr lang="en-US" sz="2400" dirty="0" err="1" smtClean="0"/>
              <a:t>Slicehost</a:t>
            </a:r>
            <a:endParaRPr lang="en-US" sz="2400" dirty="0" smtClean="0"/>
          </a:p>
          <a:p>
            <a:pPr lvl="1"/>
            <a:r>
              <a:rPr lang="en-US" sz="2000" dirty="0" smtClean="0"/>
              <a:t>Bought by Rackspace</a:t>
            </a:r>
          </a:p>
          <a:p>
            <a:r>
              <a:rPr lang="en-US" sz="2400" dirty="0" err="1" smtClean="0"/>
              <a:t>Firehost</a:t>
            </a:r>
            <a:endParaRPr lang="en-US" sz="2400" dirty="0" smtClean="0"/>
          </a:p>
          <a:p>
            <a:pPr lvl="1"/>
            <a:r>
              <a:rPr lang="en-US" sz="2000" dirty="0" smtClean="0"/>
              <a:t>Focus on security</a:t>
            </a:r>
          </a:p>
          <a:p>
            <a:r>
              <a:rPr lang="en-US" sz="2400" dirty="0" err="1" smtClean="0"/>
              <a:t>Linode</a:t>
            </a:r>
            <a:endParaRPr lang="en-US" sz="2400" dirty="0" smtClean="0"/>
          </a:p>
          <a:p>
            <a:pPr lvl="1"/>
            <a:r>
              <a:rPr lang="en-US" sz="2000" dirty="0" smtClean="0"/>
              <a:t>Inexpensive</a:t>
            </a:r>
          </a:p>
          <a:p>
            <a:pPr lvl="1"/>
            <a:r>
              <a:rPr lang="en-US" sz="2000" dirty="0" smtClean="0"/>
              <a:t>Linux only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000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1876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6306885" y="3048000"/>
            <a:ext cx="20764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5965410" y="4419600"/>
            <a:ext cx="2543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05715390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own local infrastructure to save money, and “burst” to the cloud</a:t>
            </a:r>
          </a:p>
          <a:p>
            <a:r>
              <a:rPr lang="en-US" dirty="0" smtClean="0"/>
              <a:t>Ideally, with same infrastructure</a:t>
            </a:r>
          </a:p>
          <a:p>
            <a:pPr lvl="1"/>
            <a:r>
              <a:rPr lang="en-US" dirty="0" smtClean="0"/>
              <a:t>Support from </a:t>
            </a:r>
            <a:r>
              <a:rPr lang="en-US" dirty="0" err="1" smtClean="0"/>
              <a:t>VMWare</a:t>
            </a:r>
            <a:endParaRPr lang="en-US" dirty="0" smtClean="0"/>
          </a:p>
          <a:p>
            <a:pPr lvl="1"/>
            <a:r>
              <a:rPr lang="en-US" dirty="0" smtClean="0"/>
              <a:t>Eucalyptus – open source Amazon compliant cloud</a:t>
            </a:r>
          </a:p>
          <a:p>
            <a:r>
              <a:rPr lang="en-US" dirty="0" smtClean="0"/>
              <a:t>Controversial – may be the worst of both worlds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6659942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305800" cy="4144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Franklin Gothic Heavy" pitchFamily="34" charset="0"/>
              </a:rPr>
              <a:t>Fundamentally, the cloud is simply:</a:t>
            </a:r>
          </a:p>
          <a:p>
            <a:pPr marL="0" indent="0" algn="ctr">
              <a:buNone/>
            </a:pPr>
            <a:r>
              <a:rPr lang="en-US" sz="6000" i="1" dirty="0" smtClean="0">
                <a:solidFill>
                  <a:srgbClr val="FF0000"/>
                </a:solidFill>
                <a:latin typeface="Franklin Gothic Heavy" pitchFamily="34" charset="0"/>
              </a:rPr>
              <a:t>computing as a utility</a:t>
            </a:r>
            <a:endParaRPr lang="en-US" sz="6000" i="1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 l="-1" t="-1" r="-360" b="-16186"/>
          <a:stretch/>
        </p:blipFill>
        <p:spPr bwMode="auto">
          <a:xfrm>
            <a:off x="1000125" y="231449"/>
            <a:ext cx="7143750" cy="31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43448864"/>
      </p:ext>
    </p:extLst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Platform as a service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Renting an abstract machine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82490609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059378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5257800" cy="4419600"/>
          </a:xfrm>
        </p:spPr>
        <p:txBody>
          <a:bodyPr/>
          <a:lstStyle/>
          <a:p>
            <a:r>
              <a:rPr lang="en-US" sz="2800" dirty="0" smtClean="0"/>
              <a:t>You have an (essentially) unlimited machine</a:t>
            </a:r>
          </a:p>
          <a:p>
            <a:pPr lvl="1"/>
            <a:r>
              <a:rPr lang="en-US" sz="2400" dirty="0" smtClean="0"/>
              <a:t>CPU resources scale up or down as needed</a:t>
            </a:r>
          </a:p>
          <a:p>
            <a:pPr lvl="1"/>
            <a:r>
              <a:rPr lang="en-US" sz="2400" dirty="0" smtClean="0"/>
              <a:t>No need to spin up new machines, manage load balancing, etc.</a:t>
            </a:r>
          </a:p>
          <a:p>
            <a:r>
              <a:rPr lang="en-US" sz="2800" dirty="0" smtClean="0"/>
              <a:t>But there is a catch</a:t>
            </a:r>
          </a:p>
          <a:p>
            <a:r>
              <a:rPr lang="en-US" sz="2800" dirty="0" smtClean="0"/>
              <a:t>You have to write your application according to their rules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19926104"/>
      </p:ext>
    </p:extLst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App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943600" cy="4419600"/>
          </a:xfrm>
        </p:spPr>
        <p:txBody>
          <a:bodyPr/>
          <a:lstStyle/>
          <a:p>
            <a:r>
              <a:rPr lang="en-US" dirty="0" smtClean="0"/>
              <a:t>Automatic scaling, load balancing</a:t>
            </a:r>
          </a:p>
          <a:p>
            <a:r>
              <a:rPr lang="en-US" dirty="0" smtClean="0"/>
              <a:t>Built-in support for email, Google authentication</a:t>
            </a:r>
          </a:p>
          <a:p>
            <a:r>
              <a:rPr lang="en-US" dirty="0" smtClean="0"/>
              <a:t>Scheduled tasks &amp; queues</a:t>
            </a:r>
          </a:p>
          <a:p>
            <a:r>
              <a:rPr lang="en-US" dirty="0" smtClean="0"/>
              <a:t>Persistent storage</a:t>
            </a:r>
          </a:p>
          <a:p>
            <a:r>
              <a:rPr lang="en-US" dirty="0" smtClean="0"/>
              <a:t>Program in Java, Go, or Python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2895600" cy="16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631483" y="2286000"/>
            <a:ext cx="866775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090862" cy="10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43583079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GAE Pricing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180304" y="1600200"/>
            <a:ext cx="878339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41140232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419600"/>
          </a:xfrm>
        </p:spPr>
        <p:txBody>
          <a:bodyPr/>
          <a:lstStyle/>
          <a:p>
            <a:r>
              <a:rPr lang="en-US" dirty="0" smtClean="0"/>
              <a:t>Part of salesforce.com</a:t>
            </a:r>
          </a:p>
          <a:p>
            <a:r>
              <a:rPr lang="en-US" dirty="0" smtClean="0"/>
              <a:t>PAAS optimized for business applications</a:t>
            </a:r>
          </a:p>
          <a:p>
            <a:r>
              <a:rPr lang="en-US" dirty="0" smtClean="0"/>
              <a:t>Expensive per-user cost</a:t>
            </a:r>
          </a:p>
          <a:p>
            <a:r>
              <a:rPr lang="en-US" dirty="0" smtClean="0"/>
              <a:t>Lock-in to vendor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1148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06312813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Force.com Pricing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838200" y="1076596"/>
            <a:ext cx="7534275" cy="486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95529544"/>
      </p:ext>
    </p:extLst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Azure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on Microsoft Azure cloud platform</a:t>
            </a:r>
          </a:p>
          <a:p>
            <a:r>
              <a:rPr lang="en-US" dirty="0" smtClean="0"/>
              <a:t>Supports </a:t>
            </a:r>
            <a:r>
              <a:rPr lang="en-US" dirty="0" err="1" smtClean="0"/>
              <a:t>.Net</a:t>
            </a:r>
            <a:r>
              <a:rPr lang="en-US" dirty="0" smtClean="0"/>
              <a:t> applications</a:t>
            </a:r>
          </a:p>
          <a:p>
            <a:r>
              <a:rPr lang="en-US" dirty="0" smtClean="0"/>
              <a:t>Currently in limited production release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6000750" y="3962400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79538806"/>
      </p:ext>
    </p:extLst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Software as a </a:t>
            </a:r>
            <a:r>
              <a:rPr lang="en-US" sz="3600" dirty="0" err="1" smtClean="0"/>
              <a:t>servicE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Renting software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78848357"/>
      </p:ext>
    </p:extLst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Simply renting an application instead of setting it up on your own server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Exchange hosting ($10/user/month)</a:t>
            </a:r>
          </a:p>
          <a:p>
            <a:pPr lvl="1"/>
            <a:r>
              <a:rPr lang="en-US" dirty="0" err="1" smtClean="0"/>
              <a:t>Wordpress</a:t>
            </a:r>
            <a:r>
              <a:rPr lang="en-US" dirty="0" smtClean="0"/>
              <a:t> hosting ($20-$150 / month)</a:t>
            </a:r>
          </a:p>
          <a:p>
            <a:pPr lvl="1"/>
            <a:r>
              <a:rPr lang="en-US" dirty="0" smtClean="0"/>
              <a:t>Web hosting ($90 / year)</a:t>
            </a:r>
          </a:p>
          <a:p>
            <a:pPr lvl="1"/>
            <a:r>
              <a:rPr lang="en-US" dirty="0" err="1" smtClean="0"/>
              <a:t>Quickbooks</a:t>
            </a:r>
            <a:r>
              <a:rPr lang="en-US" dirty="0" smtClean="0"/>
              <a:t> ($50 / month)</a:t>
            </a:r>
          </a:p>
          <a:p>
            <a:pPr lvl="1"/>
            <a:r>
              <a:rPr lang="en-US" dirty="0" err="1" smtClean="0"/>
              <a:t>Salesforce</a:t>
            </a:r>
            <a:r>
              <a:rPr lang="en-US" dirty="0" smtClean="0"/>
              <a:t> ($125/user/month)</a:t>
            </a:r>
          </a:p>
          <a:p>
            <a:pPr lvl="1"/>
            <a:r>
              <a:rPr lang="en-US" dirty="0" smtClean="0"/>
              <a:t>World of </a:t>
            </a:r>
            <a:r>
              <a:rPr lang="en-US" dirty="0" err="1" smtClean="0"/>
              <a:t>Warcraft</a:t>
            </a:r>
            <a:r>
              <a:rPr lang="en-US" dirty="0" smtClean="0"/>
              <a:t> ($20/month)</a:t>
            </a:r>
          </a:p>
          <a:p>
            <a:r>
              <a:rPr lang="en-US" dirty="0" smtClean="0"/>
              <a:t>These are all cloud apps (computing as a utility)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00972706"/>
      </p:ext>
    </p:extLst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Controlling the cloud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The next level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84472168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cloud</a:t>
            </a:r>
          </a:p>
          <a:p>
            <a:r>
              <a:rPr lang="en-US" dirty="0" smtClean="0"/>
              <a:t>Types of cloud computing</a:t>
            </a:r>
          </a:p>
          <a:p>
            <a:r>
              <a:rPr lang="en-US" dirty="0" smtClean="0"/>
              <a:t>Cloud providers</a:t>
            </a:r>
          </a:p>
          <a:p>
            <a:r>
              <a:rPr lang="en-US" dirty="0" smtClean="0"/>
              <a:t>Pricing models</a:t>
            </a:r>
          </a:p>
          <a:p>
            <a:r>
              <a:rPr lang="en-US" dirty="0" smtClean="0"/>
              <a:t>Using the cloud</a:t>
            </a:r>
          </a:p>
          <a:p>
            <a:r>
              <a:rPr lang="en-US" dirty="0" smtClean="0"/>
              <a:t>Future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77473539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419600"/>
          </a:xfrm>
        </p:spPr>
        <p:txBody>
          <a:bodyPr/>
          <a:lstStyle/>
          <a:p>
            <a:r>
              <a:rPr lang="en-US" dirty="0" smtClean="0"/>
              <a:t>If you want more control, you need to use an Application Programmer Interface (API) to control your instances</a:t>
            </a:r>
          </a:p>
          <a:p>
            <a:r>
              <a:rPr lang="en-US" dirty="0" smtClean="0"/>
              <a:t>Amazon’s API is proprietary</a:t>
            </a:r>
          </a:p>
          <a:p>
            <a:r>
              <a:rPr lang="en-US" dirty="0" smtClean="0"/>
              <a:t>Rackspace founded the </a:t>
            </a:r>
            <a:r>
              <a:rPr lang="en-US" dirty="0" err="1" smtClean="0"/>
              <a:t>OpenStack</a:t>
            </a:r>
            <a:r>
              <a:rPr lang="en-US" dirty="0" smtClean="0"/>
              <a:t> API to develop a generic API across providers</a:t>
            </a:r>
          </a:p>
          <a:p>
            <a:r>
              <a:rPr lang="en-US" dirty="0" smtClean="0"/>
              <a:t>Uses REST API, so can use any language you wish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69797218"/>
      </p:ext>
    </p:extLst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develop a killer </a:t>
            </a:r>
            <a:r>
              <a:rPr lang="en-US" dirty="0" err="1" smtClean="0"/>
              <a:t>SaaS</a:t>
            </a:r>
            <a:r>
              <a:rPr lang="en-US" dirty="0" smtClean="0"/>
              <a:t> application</a:t>
            </a:r>
          </a:p>
          <a:p>
            <a:r>
              <a:rPr lang="en-US" dirty="0" smtClean="0"/>
              <a:t>You want to give each user their own server</a:t>
            </a:r>
          </a:p>
          <a:p>
            <a:r>
              <a:rPr lang="en-US" dirty="0" smtClean="0"/>
              <a:t>Your users sign up for your service on your website</a:t>
            </a:r>
          </a:p>
          <a:p>
            <a:r>
              <a:rPr lang="en-US" dirty="0" smtClean="0"/>
              <a:t>After payment, you start up their server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79635566"/>
      </p:ext>
    </p:extLst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Types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6" y="1219200"/>
            <a:ext cx="4174331" cy="48069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server</a:t>
            </a:r>
          </a:p>
          <a:p>
            <a:r>
              <a:rPr lang="en-US" sz="2800" dirty="0" smtClean="0"/>
              <a:t>Get server details</a:t>
            </a:r>
          </a:p>
          <a:p>
            <a:r>
              <a:rPr lang="en-US" sz="2800" dirty="0" smtClean="0"/>
              <a:t>Update user/password</a:t>
            </a:r>
          </a:p>
          <a:p>
            <a:r>
              <a:rPr lang="en-US" sz="2800" dirty="0" smtClean="0"/>
              <a:t>Delete server</a:t>
            </a:r>
          </a:p>
          <a:p>
            <a:r>
              <a:rPr lang="en-US" sz="2800" dirty="0" smtClean="0"/>
              <a:t>Reboot server</a:t>
            </a:r>
          </a:p>
          <a:p>
            <a:r>
              <a:rPr lang="en-US" sz="2800" dirty="0" smtClean="0"/>
              <a:t>Rebuild server</a:t>
            </a:r>
          </a:p>
          <a:p>
            <a:r>
              <a:rPr lang="en-US" sz="2800" dirty="0" smtClean="0"/>
              <a:t>Resize server</a:t>
            </a:r>
          </a:p>
          <a:p>
            <a:r>
              <a:rPr lang="en-US" sz="2800" dirty="0" smtClean="0"/>
              <a:t>Get server addresses</a:t>
            </a:r>
          </a:p>
          <a:p>
            <a:r>
              <a:rPr lang="en-US" sz="2800" dirty="0" smtClean="0"/>
              <a:t>Create server images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387" y="1219200"/>
            <a:ext cx="4174331" cy="4883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servers</a:t>
            </a:r>
          </a:p>
          <a:p>
            <a:r>
              <a:rPr lang="en-US" sz="2800" dirty="0" smtClean="0"/>
              <a:t>Terminate servers</a:t>
            </a:r>
          </a:p>
          <a:p>
            <a:r>
              <a:rPr lang="en-US" sz="2800" dirty="0" smtClean="0"/>
              <a:t>Control balancing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Provision storage</a:t>
            </a:r>
          </a:p>
          <a:p>
            <a:r>
              <a:rPr lang="en-US" sz="2800" dirty="0" smtClean="0"/>
              <a:t>Store items</a:t>
            </a:r>
          </a:p>
          <a:p>
            <a:r>
              <a:rPr lang="en-US" sz="2800" dirty="0" smtClean="0"/>
              <a:t>Delete items</a:t>
            </a:r>
          </a:p>
          <a:p>
            <a:r>
              <a:rPr lang="en-US" sz="2800" dirty="0" smtClean="0"/>
              <a:t>Release 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36273578"/>
      </p:ext>
    </p:extLst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7"/>
            <a:ext cx="43434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aws.amazon.com/free</a:t>
            </a:r>
            <a:endParaRPr lang="en-US" sz="2400" dirty="0" smtClean="0"/>
          </a:p>
          <a:p>
            <a:r>
              <a:rPr lang="en-US" sz="3200" dirty="0" smtClean="0"/>
              <a:t>Amazon Free Tier</a:t>
            </a:r>
          </a:p>
          <a:p>
            <a:pPr lvl="1"/>
            <a:r>
              <a:rPr lang="en-US" sz="2000" dirty="0" smtClean="0"/>
              <a:t>Linux only</a:t>
            </a:r>
          </a:p>
          <a:p>
            <a:pPr lvl="1"/>
            <a:r>
              <a:rPr lang="en-US" sz="2000" dirty="0" smtClean="0"/>
              <a:t>750 Hours</a:t>
            </a:r>
          </a:p>
          <a:p>
            <a:pPr lvl="1"/>
            <a:r>
              <a:rPr lang="en-US" sz="2000" dirty="0" smtClean="0"/>
              <a:t>“Micro” instance</a:t>
            </a:r>
          </a:p>
          <a:p>
            <a:pPr lvl="1"/>
            <a:r>
              <a:rPr lang="en-US" sz="2000" dirty="0" smtClean="0"/>
              <a:t>15 GB Bandwidth</a:t>
            </a:r>
          </a:p>
          <a:p>
            <a:pPr lvl="1"/>
            <a:r>
              <a:rPr lang="en-US" sz="2000" dirty="0" smtClean="0"/>
              <a:t>5 GB Storage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3716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www.rackspacestartups.com</a:t>
            </a:r>
            <a:endParaRPr lang="en-US" sz="2400" dirty="0" smtClean="0"/>
          </a:p>
          <a:p>
            <a:r>
              <a:rPr lang="en-US" sz="2800" dirty="0" err="1" smtClean="0"/>
              <a:t>Rackspace</a:t>
            </a:r>
            <a:r>
              <a:rPr lang="en-US" sz="2800" dirty="0" smtClean="0"/>
              <a:t> Startup Program</a:t>
            </a:r>
          </a:p>
          <a:p>
            <a:pPr lvl="1"/>
            <a:r>
              <a:rPr lang="en-US" sz="1800" dirty="0" smtClean="0"/>
              <a:t>Up to $2500/month credit</a:t>
            </a:r>
          </a:p>
          <a:p>
            <a:pPr lvl="1"/>
            <a:r>
              <a:rPr lang="en-US" sz="1800" dirty="0" smtClean="0"/>
              <a:t>Automatic for major incubators</a:t>
            </a:r>
          </a:p>
          <a:p>
            <a:pPr lvl="1"/>
            <a:r>
              <a:rPr lang="en-US" sz="1800" dirty="0" smtClean="0"/>
              <a:t>Others can apply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3838575" cy="1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00600"/>
            <a:ext cx="29159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Increase in hybrid clouds</a:t>
            </a:r>
          </a:p>
          <a:p>
            <a:pPr lvl="1"/>
            <a:r>
              <a:rPr lang="en-US" sz="2400" dirty="0" smtClean="0"/>
              <a:t>Leveraging company’s desire to keep things in-house</a:t>
            </a:r>
          </a:p>
          <a:p>
            <a:pPr lvl="1"/>
            <a:r>
              <a:rPr lang="en-US" sz="2400" dirty="0" smtClean="0"/>
              <a:t>Synchronized solutions (e.g. </a:t>
            </a:r>
            <a:r>
              <a:rPr lang="en-US" sz="2400" dirty="0" err="1" smtClean="0"/>
              <a:t>Evernote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Increase in </a:t>
            </a:r>
            <a:r>
              <a:rPr lang="en-US" sz="2800" dirty="0" err="1" smtClean="0"/>
              <a:t>PaaS</a:t>
            </a:r>
            <a:endParaRPr lang="en-US" sz="2800" dirty="0" smtClean="0"/>
          </a:p>
          <a:p>
            <a:pPr lvl="1"/>
            <a:r>
              <a:rPr lang="en-US" sz="2400" dirty="0" err="1" smtClean="0"/>
              <a:t>iCloud</a:t>
            </a:r>
            <a:r>
              <a:rPr lang="en-US" sz="2400" dirty="0" smtClean="0"/>
              <a:t>, etc.</a:t>
            </a:r>
          </a:p>
          <a:p>
            <a:r>
              <a:rPr lang="en-US" sz="2800" dirty="0" smtClean="0"/>
              <a:t>More movement to cloud in general</a:t>
            </a:r>
          </a:p>
          <a:p>
            <a:pPr lvl="1"/>
            <a:r>
              <a:rPr lang="en-US" sz="2400" dirty="0" smtClean="0"/>
              <a:t>Government mandates to reduce data centers</a:t>
            </a:r>
          </a:p>
          <a:p>
            <a:r>
              <a:rPr lang="en-US" sz="2800" dirty="0" smtClean="0"/>
              <a:t>Reduced costs with competition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84765578"/>
      </p:ext>
    </p:extLst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738" indent="0">
              <a:buNone/>
            </a:pPr>
            <a:r>
              <a:rPr lang="en-US" sz="4800" dirty="0" smtClean="0"/>
              <a:t>Alex Kilpatrick</a:t>
            </a:r>
          </a:p>
          <a:p>
            <a:pPr marL="58738" indent="0">
              <a:buNone/>
            </a:pPr>
            <a:r>
              <a:rPr lang="en-US" sz="4800" dirty="0" smtClean="0">
                <a:hlinkClick r:id="rId2"/>
              </a:rPr>
              <a:t>alex@tacticalinfosys.com</a:t>
            </a:r>
            <a:endParaRPr lang="en-US" sz="4800" dirty="0" smtClean="0"/>
          </a:p>
          <a:p>
            <a:pPr marL="58738" indent="0">
              <a:buNone/>
            </a:pPr>
            <a:r>
              <a:rPr lang="en-US" sz="4800" dirty="0" smtClean="0"/>
              <a:t>@</a:t>
            </a:r>
            <a:r>
              <a:rPr lang="en-US" sz="4800" dirty="0" err="1" smtClean="0"/>
              <a:t>alexkilpatrick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1202318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477000" cy="4419600"/>
          </a:xfrm>
        </p:spPr>
        <p:txBody>
          <a:bodyPr/>
          <a:lstStyle/>
          <a:p>
            <a:r>
              <a:rPr lang="en-US" dirty="0" smtClean="0"/>
              <a:t>Started in 1967 with the IBM CP-40</a:t>
            </a:r>
          </a:p>
          <a:p>
            <a:r>
              <a:rPr lang="en-US" dirty="0" smtClean="0"/>
              <a:t>Virtual machine (VM) software is a program that emulates a physical machine</a:t>
            </a:r>
          </a:p>
          <a:p>
            <a:r>
              <a:rPr lang="en-US" dirty="0" smtClean="0"/>
              <a:t>A VM needs to act </a:t>
            </a:r>
            <a:r>
              <a:rPr lang="en-US" i="1" dirty="0" smtClean="0"/>
              <a:t>exactly</a:t>
            </a:r>
            <a:r>
              <a:rPr lang="en-US" dirty="0" smtClean="0"/>
              <a:t> like its physical machine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049" y="4876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Heavy" pitchFamily="34" charset="0"/>
              </a:rPr>
              <a:t>Key concept:  A VM instance is simply a file that </a:t>
            </a:r>
            <a:r>
              <a:rPr lang="en-US" sz="2800" i="1" dirty="0" smtClean="0">
                <a:latin typeface="Franklin Gothic Heavy" pitchFamily="34" charset="0"/>
              </a:rPr>
              <a:t>represents</a:t>
            </a:r>
            <a:r>
              <a:rPr lang="en-US" sz="2800" dirty="0" smtClean="0">
                <a:latin typeface="Franklin Gothic Heavy" pitchFamily="34" charset="0"/>
              </a:rPr>
              <a:t> an actual machine and its state</a:t>
            </a:r>
            <a:endParaRPr lang="en-US" sz="2800" dirty="0">
              <a:latin typeface="Franklin Gothic Heavy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67050795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1295400"/>
            <a:ext cx="7620000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4318" y="1828800"/>
            <a:ext cx="17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Machine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54564" y="2516819"/>
            <a:ext cx="2057400" cy="1295400"/>
            <a:chOff x="762000" y="2590800"/>
            <a:chExt cx="2057400" cy="1295400"/>
          </a:xfrm>
        </p:grpSpPr>
        <p:sp>
          <p:nvSpPr>
            <p:cNvPr id="6" name="Rounded Rectangle 5"/>
            <p:cNvSpPr/>
            <p:nvPr/>
          </p:nvSpPr>
          <p:spPr>
            <a:xfrm>
              <a:off x="762000" y="2590800"/>
              <a:ext cx="2057400" cy="1295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9764" y="266700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Virtual Machine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7599" y="2516819"/>
            <a:ext cx="2057400" cy="1295400"/>
            <a:chOff x="762000" y="2590800"/>
            <a:chExt cx="2057400" cy="1295400"/>
          </a:xfrm>
        </p:grpSpPr>
        <p:sp>
          <p:nvSpPr>
            <p:cNvPr id="10" name="Rounded Rectangle 9"/>
            <p:cNvSpPr/>
            <p:nvPr/>
          </p:nvSpPr>
          <p:spPr>
            <a:xfrm>
              <a:off x="762000" y="2590800"/>
              <a:ext cx="2057400" cy="1295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49764" y="266700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Virtual Machine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54563" y="4146491"/>
            <a:ext cx="2057400" cy="1295400"/>
            <a:chOff x="762000" y="2590800"/>
            <a:chExt cx="2057400" cy="1295400"/>
          </a:xfrm>
        </p:grpSpPr>
        <p:sp>
          <p:nvSpPr>
            <p:cNvPr id="13" name="Rounded Rectangle 12"/>
            <p:cNvSpPr/>
            <p:nvPr/>
          </p:nvSpPr>
          <p:spPr>
            <a:xfrm>
              <a:off x="762000" y="2590800"/>
              <a:ext cx="2057400" cy="1295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9764" y="266700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Virtual Machine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7600" y="4146491"/>
            <a:ext cx="2057400" cy="1295400"/>
            <a:chOff x="762000" y="2590800"/>
            <a:chExt cx="2057400" cy="1295400"/>
          </a:xfrm>
        </p:grpSpPr>
        <p:sp>
          <p:nvSpPr>
            <p:cNvPr id="16" name="Rounded Rectangle 15"/>
            <p:cNvSpPr/>
            <p:nvPr/>
          </p:nvSpPr>
          <p:spPr>
            <a:xfrm>
              <a:off x="762000" y="2590800"/>
              <a:ext cx="2057400" cy="1295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9764" y="266700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Virtual Machine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2516819"/>
            <a:ext cx="2057400" cy="1295400"/>
            <a:chOff x="762000" y="2590800"/>
            <a:chExt cx="2057400" cy="1295400"/>
          </a:xfrm>
        </p:grpSpPr>
        <p:sp>
          <p:nvSpPr>
            <p:cNvPr id="19" name="Rounded Rectangle 18"/>
            <p:cNvSpPr/>
            <p:nvPr/>
          </p:nvSpPr>
          <p:spPr>
            <a:xfrm>
              <a:off x="762000" y="2590800"/>
              <a:ext cx="2057400" cy="1295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764" y="266700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Virtual Machine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0" y="4146491"/>
            <a:ext cx="2057400" cy="1295400"/>
            <a:chOff x="762000" y="2590800"/>
            <a:chExt cx="2057400" cy="1295400"/>
          </a:xfrm>
        </p:grpSpPr>
        <p:sp>
          <p:nvSpPr>
            <p:cNvPr id="22" name="Rounded Rectangle 21"/>
            <p:cNvSpPr/>
            <p:nvPr/>
          </p:nvSpPr>
          <p:spPr>
            <a:xfrm>
              <a:off x="762000" y="2590800"/>
              <a:ext cx="2057400" cy="1295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9764" y="266700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Virtual Machine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01585714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– Physical 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477000" cy="4419600"/>
          </a:xfrm>
        </p:spPr>
        <p:txBody>
          <a:bodyPr/>
          <a:lstStyle/>
          <a:p>
            <a:r>
              <a:rPr lang="en-US" dirty="0" smtClean="0"/>
              <a:t>Hosting is a way to share a high-bandwidth connection</a:t>
            </a:r>
          </a:p>
          <a:p>
            <a:r>
              <a:rPr lang="en-US" dirty="0" smtClean="0"/>
              <a:t>You bring your own machine to the data center</a:t>
            </a:r>
          </a:p>
          <a:p>
            <a:pPr lvl="1"/>
            <a:r>
              <a:rPr lang="en-US" dirty="0" smtClean="0"/>
              <a:t>Physical security</a:t>
            </a:r>
          </a:p>
          <a:p>
            <a:pPr lvl="1"/>
            <a:r>
              <a:rPr lang="en-US" dirty="0" smtClean="0"/>
              <a:t>High bandwidth</a:t>
            </a:r>
          </a:p>
          <a:p>
            <a:pPr lvl="1"/>
            <a:r>
              <a:rPr lang="en-US" dirty="0" smtClean="0"/>
              <a:t>Someone to kick it for you</a:t>
            </a:r>
          </a:p>
          <a:p>
            <a:r>
              <a:rPr lang="en-US" dirty="0" smtClean="0"/>
              <a:t>The company can also rent you a physical machine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208597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32467965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/>
              <a:t>computation may someday be organized as a public </a:t>
            </a:r>
            <a:r>
              <a:rPr lang="en-US" i="1" dirty="0" smtClean="0"/>
              <a:t>utility” – John McCarthy, 1960</a:t>
            </a:r>
            <a:endParaRPr lang="en-US" dirty="0" smtClean="0"/>
          </a:p>
          <a:p>
            <a:r>
              <a:rPr lang="en-US" dirty="0" smtClean="0"/>
              <a:t>Amazon commoditized the cloud</a:t>
            </a:r>
          </a:p>
          <a:p>
            <a:pPr lvl="1"/>
            <a:r>
              <a:rPr lang="en-US" dirty="0" smtClean="0"/>
              <a:t>Realized that they typically only used 10% of the capacity</a:t>
            </a:r>
          </a:p>
          <a:p>
            <a:pPr lvl="1"/>
            <a:r>
              <a:rPr lang="en-US" dirty="0" smtClean="0"/>
              <a:t>(2009) Around 40,000 servers, 16 MW of power</a:t>
            </a:r>
          </a:p>
          <a:p>
            <a:pPr lvl="1"/>
            <a:r>
              <a:rPr lang="en-US" dirty="0" smtClean="0"/>
              <a:t>(2009) About $220M annually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35652293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Where2 Theme">
  <a:themeElements>
    <a:clrScheme name="Titl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1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aster #2">
  <a:themeElements>
    <a:clrScheme name="Master #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s 1">
  <a:themeElements>
    <a:clrScheme name="Bullets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1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Bullets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2">
  <a:themeElements>
    <a:clrScheme name="Titl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2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 2">
  <a:themeElements>
    <a:clrScheme name="Bullet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2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Bullet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ster #3 copy">
  <a:themeElements>
    <a:clrScheme name="Master #3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 copy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3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4">
  <a:themeElements>
    <a:clrScheme name="Master #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aster #4 copy">
  <a:themeElements>
    <a:clrScheme name="Master #4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 copy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4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Where2 Theme</Template>
  <TotalTime>906</TotalTime>
  <Words>1766</Words>
  <Application>Microsoft Macintosh PowerPoint</Application>
  <PresentationFormat>On-screen Show (4:3)</PresentationFormat>
  <Paragraphs>331</Paragraphs>
  <Slides>55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10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Where2 Theme</vt:lpstr>
      <vt:lpstr>Bullets 1</vt:lpstr>
      <vt:lpstr>Title 2</vt:lpstr>
      <vt:lpstr>Bullets 2</vt:lpstr>
      <vt:lpstr>Master #3</vt:lpstr>
      <vt:lpstr>Master #3 copy</vt:lpstr>
      <vt:lpstr>Title &amp; Bullets</vt:lpstr>
      <vt:lpstr>Master #4</vt:lpstr>
      <vt:lpstr>Master #4 copy</vt:lpstr>
      <vt:lpstr>Master #2</vt:lpstr>
      <vt:lpstr>Cloud 101</vt:lpstr>
      <vt:lpstr>Slide 2</vt:lpstr>
      <vt:lpstr>Slide 3</vt:lpstr>
      <vt:lpstr>Slide 4</vt:lpstr>
      <vt:lpstr>Topics</vt:lpstr>
      <vt:lpstr>Virtualization</vt:lpstr>
      <vt:lpstr>Virtualization</vt:lpstr>
      <vt:lpstr>Related – Physical Hosting</vt:lpstr>
      <vt:lpstr>Cloud History</vt:lpstr>
      <vt:lpstr>Types of Clouds</vt:lpstr>
      <vt:lpstr>Common Themes</vt:lpstr>
      <vt:lpstr>Infrastructure as a service</vt:lpstr>
      <vt:lpstr>Key Concepts</vt:lpstr>
      <vt:lpstr>Key Concepts 2</vt:lpstr>
      <vt:lpstr>Cloud vs. Virtual Machine</vt:lpstr>
      <vt:lpstr>Applications</vt:lpstr>
      <vt:lpstr>Slide 17</vt:lpstr>
      <vt:lpstr>Slide 18</vt:lpstr>
      <vt:lpstr>Slide 19</vt:lpstr>
      <vt:lpstr>Slide 20</vt:lpstr>
      <vt:lpstr>Utility Paradigm</vt:lpstr>
      <vt:lpstr>Key Steps</vt:lpstr>
      <vt:lpstr>Scalability</vt:lpstr>
      <vt:lpstr>Instance vs Shared Data</vt:lpstr>
      <vt:lpstr>Scalability</vt:lpstr>
      <vt:lpstr>Scalability</vt:lpstr>
      <vt:lpstr>Reliability</vt:lpstr>
      <vt:lpstr>Failures</vt:lpstr>
      <vt:lpstr>Security</vt:lpstr>
      <vt:lpstr>Pricing - Amazon</vt:lpstr>
      <vt:lpstr>Pricing - Rackspace</vt:lpstr>
      <vt:lpstr>Pricing - GoGrid</vt:lpstr>
      <vt:lpstr>About Pricing</vt:lpstr>
      <vt:lpstr>A Server Comparison</vt:lpstr>
      <vt:lpstr>Storage Comparison</vt:lpstr>
      <vt:lpstr>Amazon</vt:lpstr>
      <vt:lpstr>Rackspace</vt:lpstr>
      <vt:lpstr>Others</vt:lpstr>
      <vt:lpstr>Hybrid Clouds</vt:lpstr>
      <vt:lpstr>Platform as a service</vt:lpstr>
      <vt:lpstr>Concept</vt:lpstr>
      <vt:lpstr>Google App Engine</vt:lpstr>
      <vt:lpstr>GAE Pricing</vt:lpstr>
      <vt:lpstr>Force.com</vt:lpstr>
      <vt:lpstr>Force.com Pricing</vt:lpstr>
      <vt:lpstr>Windows Azure Platform</vt:lpstr>
      <vt:lpstr>Software as a servicE</vt:lpstr>
      <vt:lpstr>Concept</vt:lpstr>
      <vt:lpstr>Controlling the cloud</vt:lpstr>
      <vt:lpstr>Control</vt:lpstr>
      <vt:lpstr>Scenario</vt:lpstr>
      <vt:lpstr>Types of Operations</vt:lpstr>
      <vt:lpstr>Getting Started</vt:lpstr>
      <vt:lpstr>Future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101</dc:title>
  <dc:creator>alex</dc:creator>
  <cp:lastModifiedBy>Sophia DeMartini</cp:lastModifiedBy>
  <cp:revision>74</cp:revision>
  <dcterms:created xsi:type="dcterms:W3CDTF">2011-10-17T21:58:29Z</dcterms:created>
  <dcterms:modified xsi:type="dcterms:W3CDTF">2011-10-17T21:58:59Z</dcterms:modified>
</cp:coreProperties>
</file>